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36"/>
  </p:notesMasterIdLst>
  <p:handoutMasterIdLst>
    <p:handoutMasterId r:id="rId37"/>
  </p:handoutMasterIdLst>
  <p:sldIdLst>
    <p:sldId id="10752" r:id="rId2"/>
    <p:sldId id="269" r:id="rId3"/>
    <p:sldId id="1784" r:id="rId4"/>
    <p:sldId id="1785" r:id="rId5"/>
    <p:sldId id="1789" r:id="rId6"/>
    <p:sldId id="1790" r:id="rId7"/>
    <p:sldId id="1824" r:id="rId8"/>
    <p:sldId id="10795" r:id="rId9"/>
    <p:sldId id="10779" r:id="rId10"/>
    <p:sldId id="1799" r:id="rId11"/>
    <p:sldId id="10793" r:id="rId12"/>
    <p:sldId id="10794" r:id="rId13"/>
    <p:sldId id="10796" r:id="rId14"/>
    <p:sldId id="10749" r:id="rId15"/>
    <p:sldId id="10741" r:id="rId16"/>
    <p:sldId id="10765" r:id="rId17"/>
    <p:sldId id="3496" r:id="rId18"/>
    <p:sldId id="10746" r:id="rId19"/>
    <p:sldId id="3497" r:id="rId20"/>
    <p:sldId id="3498" r:id="rId21"/>
    <p:sldId id="3514" r:id="rId22"/>
    <p:sldId id="10742" r:id="rId23"/>
    <p:sldId id="10748" r:id="rId24"/>
    <p:sldId id="10747" r:id="rId25"/>
    <p:sldId id="10751" r:id="rId26"/>
    <p:sldId id="10805" r:id="rId27"/>
    <p:sldId id="10797" r:id="rId28"/>
    <p:sldId id="10798" r:id="rId29"/>
    <p:sldId id="10799" r:id="rId30"/>
    <p:sldId id="10800" r:id="rId31"/>
    <p:sldId id="10802" r:id="rId32"/>
    <p:sldId id="10803" r:id="rId33"/>
    <p:sldId id="10801" r:id="rId34"/>
    <p:sldId id="10804"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3C3C41"/>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99" autoAdjust="0"/>
    <p:restoredTop sz="79126" autoAdjust="0"/>
  </p:normalViewPr>
  <p:slideViewPr>
    <p:cSldViewPr snapToGrid="0">
      <p:cViewPr>
        <p:scale>
          <a:sx n="90" d="100"/>
          <a:sy n="90" d="100"/>
        </p:scale>
        <p:origin x="821" y="53"/>
      </p:cViewPr>
      <p:guideLst/>
    </p:cSldViewPr>
  </p:slideViewPr>
  <p:outlineViewPr>
    <p:cViewPr>
      <p:scale>
        <a:sx n="33" d="100"/>
        <a:sy n="33" d="100"/>
      </p:scale>
      <p:origin x="0" y="-4656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11/8/2022 3:42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‹Nr.›</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11/8/2022 3:42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‹Nr.›</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zure.microsoft.com/overview/what-is-paas/"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azure.microsoft.com/overview/what-is-iaa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de-de/azure/sql-database/sql-database-connectivity-architectur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de-DE" b="1"/>
              <a:t>Hinweise für Kursleiter</a:t>
            </a:r>
          </a:p>
          <a:p>
            <a:pPr marL="0" indent="0">
              <a:buFont typeface="Arial" panose="020B0604020202020204" pitchFamily="34" charset="0"/>
              <a:buNone/>
            </a:pPr>
            <a:endParaRPr lang="en-US" sz="882" b="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de-DE" sz="882" b="0">
                <a:solidFill>
                  <a:schemeClr val="tx1"/>
                </a:solidFill>
                <a:latin typeface="Segoe UI Light" pitchFamily="34" charset="0"/>
                <a:ea typeface="+mn-ea"/>
                <a:cs typeface="+mn-cs"/>
              </a:rPr>
              <a:t>Analytische Workloads sind in der Regel schreibgeschützte Systeme, in denen große Mengen historischer Daten oder geschäftlicher Metriken gespeichert werden.</a:t>
            </a:r>
          </a:p>
          <a:p>
            <a:pPr marL="171450" indent="-171450">
              <a:buFont typeface="Arial" panose="020B0604020202020204" pitchFamily="34" charset="0"/>
              <a:buChar char="•"/>
            </a:pPr>
            <a:r>
              <a:rPr lang="de-DE" sz="882" b="0">
                <a:solidFill>
                  <a:schemeClr val="tx1"/>
                </a:solidFill>
                <a:latin typeface="Segoe UI Light" pitchFamily="34" charset="0"/>
                <a:ea typeface="+mn-ea"/>
                <a:cs typeface="+mn-cs"/>
              </a:rPr>
              <a:t>Die Analyse kann auf einer Momentaufnahme der Daten zu einem bestimmten Zeitpunkt oder auf einer Reihe von Momentaufnahmen basieren.</a:t>
            </a:r>
          </a:p>
          <a:p>
            <a:pPr marL="171450" indent="-171450">
              <a:buFont typeface="Arial" panose="020B0604020202020204" pitchFamily="34" charset="0"/>
              <a:buChar char="•"/>
            </a:pPr>
            <a:r>
              <a:rPr lang="de-DE" sz="882" b="0">
                <a:solidFill>
                  <a:schemeClr val="tx1"/>
                </a:solidFill>
                <a:latin typeface="Segoe UI Light" pitchFamily="34" charset="0"/>
                <a:ea typeface="+mn-ea"/>
                <a:cs typeface="+mn-cs"/>
              </a:rPr>
              <a:t>Ein Beispiel für analytische Informationen ist ein Bericht über den monatlichen Umsatz.</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456391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6600" b="0" i="0" dirty="0">
                <a:solidFill>
                  <a:srgbClr val="171717"/>
                </a:solidFill>
                <a:effectLst/>
                <a:latin typeface="Segoe UI" panose="020B0502040204020203" pitchFamily="34" charset="0"/>
              </a:rPr>
              <a:t>You can create and schedule elastic jobs that could be periodically executed against one or many Azure SQL databases to run Transact-SQL (T-SQL) queries and perform maintenance tasks.</a:t>
            </a:r>
          </a:p>
          <a:p>
            <a:pPr algn="l"/>
            <a:r>
              <a:rPr lang="en-US" sz="6600" b="0" i="0" dirty="0">
                <a:solidFill>
                  <a:srgbClr val="171717"/>
                </a:solidFill>
                <a:effectLst/>
                <a:latin typeface="Segoe UI" panose="020B0502040204020203" pitchFamily="34" charset="0"/>
              </a:rPr>
              <a:t>You can define target database or groups of databases where the job will be executed, and also define schedules for running a job. A job handles the task of logging in to the target database. You also define, maintain, and persist Transact-SQL scripts to be executed across a group of databases.</a:t>
            </a:r>
          </a:p>
          <a:p>
            <a:pPr algn="l"/>
            <a:endParaRPr lang="en-US" sz="6600" b="0" i="0" dirty="0">
              <a:solidFill>
                <a:srgbClr val="171717"/>
              </a:solidFill>
              <a:effectLst/>
              <a:latin typeface="Segoe UI" panose="020B0502040204020203" pitchFamily="34" charset="0"/>
            </a:endParaRPr>
          </a:p>
          <a:p>
            <a:pPr algn="l"/>
            <a:r>
              <a:rPr lang="en-US" sz="6600" b="0" i="0" dirty="0">
                <a:solidFill>
                  <a:srgbClr val="171717"/>
                </a:solidFill>
                <a:effectLst/>
                <a:latin typeface="Segoe UI" panose="020B0502040204020203" pitchFamily="34" charset="0"/>
              </a:rPr>
              <a:t>Every job logs the status of execution and also automatically retries the operations if any failure occurs.</a:t>
            </a:r>
          </a:p>
        </p:txBody>
      </p:sp>
      <p:sp>
        <p:nvSpPr>
          <p:cNvPr id="4" name="Slide Number Placeholder 3"/>
          <p:cNvSpPr>
            <a:spLocks noGrp="1"/>
          </p:cNvSpPr>
          <p:nvPr>
            <p:ph type="sldNum" sz="quarter" idx="5"/>
          </p:nvPr>
        </p:nvSpPr>
        <p:spPr/>
        <p:txBody>
          <a:bodyPr/>
          <a:lstStyle/>
          <a:p>
            <a:fld id="{82CF04B7-1835-A24B-8B00-2286B253CC06}" type="slidenum">
              <a:rPr lang="en-US" smtClean="0"/>
              <a:t>13</a:t>
            </a:fld>
            <a:endParaRPr lang="en-US" dirty="0"/>
          </a:p>
        </p:txBody>
      </p:sp>
    </p:spTree>
    <p:extLst>
      <p:ext uri="{BB962C8B-B14F-4D97-AF65-F5344CB8AC3E}">
        <p14:creationId xmlns:p14="http://schemas.microsoft.com/office/powerpoint/2010/main" val="2869203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de-DE" b="1"/>
              <a:t>Hinweise für Kursleiter</a:t>
            </a:r>
          </a:p>
          <a:p>
            <a:endParaRPr lang="en-US" dirty="0"/>
          </a:p>
          <a:p>
            <a:r>
              <a:rPr lang="de-DE"/>
              <a:t>Stellen Sie sicher, dass alle Ihre Kursteilnehmer die relevanten Komponenten und Prozesse vollkommen verstehen. Dies wird der Fokus des Moduls sein.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Alle Rechte vorbehalten. MICROSOFT ÜBERNIMMT KEINERLEI AUSDRÜCKLICHE, STILLSCHWEIGENDE ODER GESETZLICHE GARANTIE FÜR DIE IN DIESER PRÄSENTATION ENTHALTENEN INFORMATIONEN.</a:t>
            </a:r>
          </a:p>
        </p:txBody>
      </p:sp>
      <p:sp>
        <p:nvSpPr>
          <p:cNvPr id="6" name="Date Placeholder 5"/>
          <p:cNvSpPr>
            <a:spLocks noGrp="1"/>
          </p:cNvSpPr>
          <p:nvPr>
            <p:ph type="dt" idx="12"/>
          </p:nvPr>
        </p:nvSpPr>
        <p:spPr/>
        <p:txBody>
          <a:bodyPr/>
          <a:lstStyle/>
          <a:p>
            <a:fld id="{9427A7F7-BB1E-479D-AFAA-B52F4D0C99F2}" type="datetime8">
              <a:rPr lang="en-US" smtClean="0"/>
              <a:t>11/8/2022 3:42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782474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As seen in the diagram, each service offering can be characterized by the level of administration you have over the infrastructure, and by the degree of cost efficiency.</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In Azure, you can have your SQL Server workloads running as a hosted service (</a:t>
            </a:r>
            <a:r>
              <a:rPr lang="en-US" b="0" i="0" u="none" strike="noStrike" dirty="0">
                <a:solidFill>
                  <a:srgbClr val="171717"/>
                </a:solidFill>
                <a:effectLst/>
                <a:latin typeface="Segoe UI" panose="020B0502040204020203" pitchFamily="34" charset="0"/>
                <a:hlinkClick r:id="rId3"/>
              </a:rPr>
              <a:t>PaaS</a:t>
            </a:r>
            <a:r>
              <a:rPr lang="en-US" b="0" i="0" dirty="0">
                <a:solidFill>
                  <a:srgbClr val="171717"/>
                </a:solidFill>
                <a:effectLst/>
                <a:latin typeface="Segoe UI" panose="020B0502040204020203" pitchFamily="34" charset="0"/>
              </a:rPr>
              <a:t>), or a hosted infrastructure (</a:t>
            </a:r>
            <a:r>
              <a:rPr lang="en-US" b="0" i="0" u="none" strike="noStrike" dirty="0">
                <a:solidFill>
                  <a:srgbClr val="171717"/>
                </a:solidFill>
                <a:effectLst/>
                <a:latin typeface="Segoe UI" panose="020B0502040204020203" pitchFamily="34" charset="0"/>
                <a:hlinkClick r:id="rId4"/>
              </a:rPr>
              <a:t>IaaS</a:t>
            </a:r>
            <a:r>
              <a:rPr lang="en-US" b="0" i="0" dirty="0">
                <a:solidFill>
                  <a:srgbClr val="171717"/>
                </a:solidFill>
                <a:effectLst/>
                <a:latin typeface="Segoe UI" panose="020B0502040204020203" pitchFamily="34" charset="0"/>
              </a:rPr>
              <a:t>). Within PaaS, you have multiple product options, and service tiers within each option. The key question that you need to ask when deciding between PaaS or IaaS is do you want to manage your database, apply patches, and take backups, or do you want to delegate these operations to Azure?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11/8/2022 3:42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518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de-DE" b="1"/>
              <a:t>Hinweise für Kursleiter</a:t>
            </a:r>
          </a:p>
          <a:p>
            <a:endParaRPr lang="en-US" dirty="0"/>
          </a:p>
          <a:p>
            <a:r>
              <a:rPr lang="de-DE"/>
              <a:t>Für eine Produktionsbereitstellung sollten Sie alle Einstellungen für jede Bereitstellung berücksichtigen.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692444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de-DE" b="1"/>
              <a:t>Hinweise für Kursleiter</a:t>
            </a:r>
          </a:p>
          <a:p>
            <a:endParaRPr lang="en-US" dirty="0"/>
          </a:p>
          <a:p>
            <a:r>
              <a:rPr lang="de-DE">
                <a:hlinkClick r:id="rId3"/>
              </a:rPr>
              <a:t>https://docs.microsoft.com/de-de/azure/sql-database/sql-database-connectivity-architecture</a:t>
            </a:r>
          </a:p>
          <a:p>
            <a:endParaRPr lang="en-US" dirty="0"/>
          </a:p>
          <a:p>
            <a:r>
              <a:rPr lang="de-DE"/>
              <a:t>Wichtige Punkte:</a:t>
            </a:r>
          </a:p>
          <a:p>
            <a:r>
              <a:rPr lang="de-DE"/>
              <a:t>Erklären Sie aus der Perspektive einer Clientverbindung</a:t>
            </a:r>
          </a:p>
          <a:p>
            <a:r>
              <a:rPr lang="de-DE"/>
              <a:t>„Proxy/Umleiten“ sind Einstellungen auf Serverebene, die für alle Datenbanken gelten.</a:t>
            </a:r>
          </a:p>
          <a:p>
            <a:r>
              <a:rPr lang="de-DE"/>
              <a:t>Clients benötigen eine bestimmte Konnektivität, damit das Umleiten funktioniert – Portbereich sowie alle Azure Ips in einer Region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399096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de-DE" b="1"/>
              <a:t>Hinweise für Kursleiter</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de-DE" sz="882" b="0">
                <a:solidFill>
                  <a:schemeClr val="tx1"/>
                </a:solidFill>
                <a:latin typeface="Segoe UI Light" pitchFamily="34" charset="0"/>
                <a:ea typeface="+mn-ea"/>
                <a:cs typeface="+mn-cs"/>
              </a:rPr>
              <a:t>Um den Zugriff auf andere Dienste in Azure zu aktivieren</a:t>
            </a:r>
            <a:r>
              <a:rPr lang="de-DE" sz="882">
                <a:solidFill>
                  <a:schemeClr val="tx1"/>
                </a:solidFill>
                <a:latin typeface="Segoe UI Light" pitchFamily="34" charset="0"/>
                <a:ea typeface="+mn-ea"/>
                <a:cs typeface="+mn-cs"/>
              </a:rPr>
              <a:t>, stellen Sie sicher, dass die Option zum </a:t>
            </a:r>
            <a:r>
              <a:rPr lang="de-DE" sz="882" b="1">
                <a:solidFill>
                  <a:schemeClr val="tx1"/>
                </a:solidFill>
                <a:latin typeface="Segoe UI Light" pitchFamily="34" charset="0"/>
                <a:ea typeface="+mn-ea"/>
                <a:cs typeface="+mn-cs"/>
              </a:rPr>
              <a:t>Zugreifen auf diesen Server durch Azure-Dienste und -Ressourcen</a:t>
            </a:r>
            <a:r>
              <a:rPr lang="de-DE" sz="882">
                <a:solidFill>
                  <a:schemeClr val="tx1"/>
                </a:solidFill>
                <a:latin typeface="Segoe UI Light" pitchFamily="34" charset="0"/>
                <a:ea typeface="+mn-ea"/>
                <a:cs typeface="+mn-cs"/>
              </a:rPr>
              <a:t> </a:t>
            </a:r>
            <a:r>
              <a:rPr lang="de-DE" sz="882" b="0">
                <a:solidFill>
                  <a:schemeClr val="tx1"/>
                </a:solidFill>
                <a:latin typeface="Segoe UI Light" pitchFamily="34" charset="0"/>
                <a:ea typeface="+mn-ea"/>
                <a:cs typeface="+mn-cs"/>
              </a:rPr>
              <a:t> aktiviert ist.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de-DE" sz="882" b="0">
                <a:solidFill>
                  <a:schemeClr val="tx1"/>
                </a:solidFill>
                <a:latin typeface="Segoe UI Light" pitchFamily="34" charset="0"/>
                <a:ea typeface="+mn-ea"/>
                <a:cs typeface="+mn-cs"/>
              </a:rPr>
              <a:t>Wenn Sie von einem lokalen Computer aus eine Verbindung zum Dienst herstellen müssen, klicken Sie </a:t>
            </a:r>
            <a:r>
              <a:rPr lang="de-DE" sz="882">
                <a:solidFill>
                  <a:schemeClr val="tx1"/>
                </a:solidFill>
                <a:latin typeface="Segoe UI Light" pitchFamily="34" charset="0"/>
                <a:ea typeface="+mn-ea"/>
                <a:cs typeface="+mn-cs"/>
              </a:rPr>
              <a:t>auf den Abschnitt </a:t>
            </a:r>
            <a:r>
              <a:rPr lang="de-DE" sz="882" b="0">
                <a:solidFill>
                  <a:schemeClr val="tx1"/>
                </a:solidFill>
                <a:latin typeface="Segoe UI Light" pitchFamily="34" charset="0"/>
                <a:ea typeface="+mn-ea"/>
                <a:cs typeface="+mn-cs"/>
              </a:rPr>
              <a:t>Firewall, und fügen Sie die IP-Adresse des Computers hinzu</a:t>
            </a:r>
            <a:r>
              <a:rPr lang="de-DE" sz="882">
                <a:solidFill>
                  <a:schemeClr val="tx1"/>
                </a:solidFill>
                <a:latin typeface="Segoe UI Light" pitchFamily="34" charset="0"/>
                <a:ea typeface="+mn-ea"/>
                <a:cs typeface="+mn-cs"/>
              </a:rPr>
              <a:t>.</a:t>
            </a:r>
            <a:r>
              <a:rPr lang="de-DE" sz="882" b="0">
                <a:solidFill>
                  <a:schemeClr val="tx1"/>
                </a:solidFill>
                <a:latin typeface="Segoe UI Light" pitchFamily="34" charset="0"/>
                <a:ea typeface="+mn-ea"/>
                <a:cs typeface="+mn-cs"/>
              </a:rPr>
              <a:t> Diese Einstellung erstellt eine Firewallregel, mit der der Datenverkehr von dieser Adresse zum Dienst gelangen kann.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de-DE" sz="882" b="0">
                <a:solidFill>
                  <a:schemeClr val="tx1"/>
                </a:solidFill>
                <a:latin typeface="Segoe UI Light" pitchFamily="34" charset="0"/>
                <a:ea typeface="+mn-ea"/>
                <a:cs typeface="+mn-cs"/>
              </a:rPr>
              <a:t>Im Abschnitt </a:t>
            </a:r>
            <a:r>
              <a:rPr lang="de-DE" sz="882" b="1">
                <a:solidFill>
                  <a:schemeClr val="tx1"/>
                </a:solidFill>
                <a:latin typeface="Segoe UI Light" pitchFamily="34" charset="0"/>
                <a:ea typeface="+mn-ea"/>
                <a:cs typeface="+mn-cs"/>
              </a:rPr>
              <a:t>Virtuelle Netzwerke</a:t>
            </a:r>
            <a:r>
              <a:rPr lang="de-DE" sz="882" b="0">
                <a:solidFill>
                  <a:schemeClr val="tx1"/>
                </a:solidFill>
                <a:latin typeface="Segoe UI Light" pitchFamily="34" charset="0"/>
                <a:ea typeface="+mn-ea"/>
                <a:cs typeface="+mn-cs"/>
              </a:rPr>
              <a:t> skönnen Sie angeben, welche virtuellen Netzwerke Datenverkehr an den Dienst weiterleiten dürfen.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r>
              <a:rPr lang="de-DE" b="1"/>
              <a:t>Private Link</a:t>
            </a:r>
            <a:r>
              <a:rPr lang="de-DE"/>
              <a:t>:</a:t>
            </a:r>
          </a:p>
          <a:p>
            <a:r>
              <a:rPr lang="de-DE" sz="800"/>
              <a:t>Vorteile:</a:t>
            </a:r>
          </a:p>
          <a:p>
            <a:pPr marL="342891" indent="-342891">
              <a:buFont typeface="Arial" panose="020B0604020202020204" pitchFamily="34" charset="0"/>
              <a:buChar char="•"/>
            </a:pPr>
            <a:r>
              <a:rPr lang="de-DE" sz="800"/>
              <a:t>Privater Endpunkt für Azure SQL (Serverebene)</a:t>
            </a:r>
          </a:p>
          <a:p>
            <a:pPr marL="342891" indent="-342891">
              <a:buFont typeface="Arial" panose="020B0604020202020204" pitchFamily="34" charset="0"/>
              <a:buChar char="•"/>
            </a:pPr>
            <a:r>
              <a:rPr lang="de-DE" sz="800"/>
              <a:t>Lokale Konnektivität über Expressroute/VPN</a:t>
            </a:r>
          </a:p>
          <a:p>
            <a:pPr marL="342891" indent="-342891">
              <a:buFont typeface="Arial" panose="020B0604020202020204" pitchFamily="34" charset="0"/>
              <a:buChar char="•"/>
            </a:pPr>
            <a:r>
              <a:rPr lang="de-DE" sz="800"/>
              <a:t>Datenexfiltrationsschutz</a:t>
            </a:r>
          </a:p>
          <a:p>
            <a:pPr marL="342891" indent="-342891">
              <a:buFont typeface="Arial" panose="020B0604020202020204" pitchFamily="34" charset="0"/>
              <a:buChar char="•"/>
            </a:pPr>
            <a:r>
              <a:rPr lang="de-DE" sz="800"/>
              <a:t>Kann Teil der Netzwerküberwachungsstrategie mithilfe eines virtuellen Netzwerkgerätes (NVA) sein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819547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898146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de-DE" b="1"/>
              <a:t>Hinweise für Kursleiter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1"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de-DE" sz="882" b="1">
                <a:solidFill>
                  <a:schemeClr val="tx1"/>
                </a:solidFill>
                <a:latin typeface="Segoe UI Light" pitchFamily="34" charset="0"/>
                <a:ea typeface="+mn-ea"/>
                <a:cs typeface="+mn-cs"/>
              </a:rPr>
              <a:t>Batchverarbeitung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1"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de-DE" sz="882" b="0">
                <a:solidFill>
                  <a:schemeClr val="tx1"/>
                </a:solidFill>
                <a:latin typeface="Segoe UI Light" pitchFamily="34" charset="0"/>
                <a:ea typeface="+mn-ea"/>
                <a:cs typeface="+mn-cs"/>
              </a:rPr>
              <a:t>Bei der Stapelverarbeitung werden neu ankommende Datenelemente zu einer Gruppe zusammengefasst. Die gesamte Gruppe wird dann zu einem späteren Zeitpunkt als Stapel verarbeitet.</a:t>
            </a:r>
          </a:p>
          <a:p>
            <a:endParaRPr lang="en-GB" dirty="0"/>
          </a:p>
          <a:p>
            <a:r>
              <a:rPr lang="de-DE" b="1"/>
              <a:t>Streaming</a:t>
            </a:r>
          </a:p>
          <a:p>
            <a:endParaRPr lang="en-GB" b="0" dirty="0"/>
          </a:p>
          <a:p>
            <a:r>
              <a:rPr lang="de-DE" b="0"/>
              <a:t>Beim Streaming von Daten werden neu angekommene Elemente in Echtzeit verarbeitet.</a:t>
            </a:r>
          </a:p>
          <a:p>
            <a:endParaRPr lang="en-GB" b="0" dirty="0"/>
          </a:p>
          <a:p>
            <a:r>
              <a:rPr lang="de-DE" b="1"/>
              <a:t>Unterschiede zwischen Batch- und Streamverarbeitung</a:t>
            </a:r>
          </a:p>
          <a:p>
            <a:endParaRPr lang="en-GB" b="0" dirty="0"/>
          </a:p>
          <a:p>
            <a:r>
              <a:rPr lang="de-DE" sz="882" b="0">
                <a:solidFill>
                  <a:schemeClr val="tx1"/>
                </a:solidFill>
                <a:latin typeface="Segoe UI Light" pitchFamily="34" charset="0"/>
                <a:ea typeface="+mn-ea"/>
                <a:cs typeface="+mn-cs"/>
              </a:rPr>
              <a:t>- </a:t>
            </a:r>
            <a:r>
              <a:rPr lang="de-DE" sz="882" b="0" i="1">
                <a:solidFill>
                  <a:schemeClr val="tx1"/>
                </a:solidFill>
                <a:latin typeface="Segoe UI Light" pitchFamily="34" charset="0"/>
                <a:ea typeface="+mn-ea"/>
                <a:cs typeface="+mn-cs"/>
              </a:rPr>
              <a:t>*Datenumfang*</a:t>
            </a:r>
            <a:r>
              <a:rPr lang="de-DE" sz="882" b="0">
                <a:solidFill>
                  <a:schemeClr val="tx1"/>
                </a:solidFill>
                <a:latin typeface="Segoe UI Light" pitchFamily="34" charset="0"/>
                <a:ea typeface="+mn-ea"/>
                <a:cs typeface="+mn-cs"/>
              </a:rPr>
              <a:t>: Batchverarbeitung kann alle Daten im Dataset verarbeiten. Die Streamverarbeitung hat normalerweise nur Zugriff auf die zuletzt empfangenen Daten oder innerhalb eines fortlaufenden Zeitfensters (z. B. die letzten 30 Sekunden).</a:t>
            </a:r>
          </a:p>
          <a:p>
            <a:br>
              <a:rPr lang="de-DE" sz="882" b="0">
                <a:solidFill>
                  <a:schemeClr val="tx1"/>
                </a:solidFill>
                <a:latin typeface="Segoe UI Light" pitchFamily="34" charset="0"/>
                <a:ea typeface="+mn-ea"/>
                <a:cs typeface="+mn-cs"/>
              </a:rPr>
            </a:br>
            <a:r>
              <a:rPr lang="de-DE" sz="882" b="0">
                <a:solidFill>
                  <a:schemeClr val="tx1"/>
                </a:solidFill>
                <a:latin typeface="Segoe UI Light" pitchFamily="34" charset="0"/>
                <a:ea typeface="+mn-ea"/>
                <a:cs typeface="+mn-cs"/>
              </a:rPr>
              <a:t>- </a:t>
            </a:r>
            <a:r>
              <a:rPr lang="de-DE" sz="882" b="0" i="1">
                <a:solidFill>
                  <a:schemeClr val="tx1"/>
                </a:solidFill>
                <a:latin typeface="Segoe UI Light" pitchFamily="34" charset="0"/>
                <a:ea typeface="+mn-ea"/>
                <a:cs typeface="+mn-cs"/>
              </a:rPr>
              <a:t>*Datengröße*</a:t>
            </a:r>
            <a:r>
              <a:rPr lang="de-DE" sz="882" b="0">
                <a:solidFill>
                  <a:schemeClr val="tx1"/>
                </a:solidFill>
                <a:latin typeface="Segoe UI Light" pitchFamily="34" charset="0"/>
                <a:ea typeface="+mn-ea"/>
                <a:cs typeface="+mn-cs"/>
              </a:rPr>
              <a:t>: Batchverarbeitung ist für effiziente Verarbeitung großer Datasets geeignet. Die Streamverarbeitung ist für einzelne Datensätze oder </a:t>
            </a:r>
            <a:r>
              <a:rPr lang="de-DE" sz="882" b="0" i="1">
                <a:solidFill>
                  <a:schemeClr val="tx1"/>
                </a:solidFill>
                <a:latin typeface="Segoe UI Light" pitchFamily="34" charset="0"/>
                <a:ea typeface="+mn-ea"/>
                <a:cs typeface="+mn-cs"/>
              </a:rPr>
              <a:t>*Mikrostapel</a:t>
            </a:r>
            <a:r>
              <a:rPr lang="de-DE" sz="882" b="0">
                <a:solidFill>
                  <a:schemeClr val="tx1"/>
                </a:solidFill>
                <a:latin typeface="Segoe UI Light" pitchFamily="34" charset="0"/>
                <a:ea typeface="+mn-ea"/>
                <a:cs typeface="+mn-cs"/>
              </a:rPr>
              <a:t> aus wenigen Datensätzen vorgesehen.</a:t>
            </a:r>
          </a:p>
          <a:p>
            <a:br>
              <a:rPr lang="de-DE" sz="882" b="0">
                <a:solidFill>
                  <a:schemeClr val="tx1"/>
                </a:solidFill>
                <a:latin typeface="Segoe UI Light" pitchFamily="34" charset="0"/>
                <a:ea typeface="+mn-ea"/>
                <a:cs typeface="+mn-cs"/>
              </a:rPr>
            </a:br>
            <a:r>
              <a:rPr lang="de-DE" sz="882" b="0">
                <a:solidFill>
                  <a:schemeClr val="tx1"/>
                </a:solidFill>
                <a:latin typeface="Segoe UI Light" pitchFamily="34" charset="0"/>
                <a:ea typeface="+mn-ea"/>
                <a:cs typeface="+mn-cs"/>
              </a:rPr>
              <a:t>- </a:t>
            </a:r>
            <a:r>
              <a:rPr lang="de-DE" sz="882" b="0" i="1">
                <a:solidFill>
                  <a:schemeClr val="tx1"/>
                </a:solidFill>
                <a:latin typeface="Segoe UI Light" pitchFamily="34" charset="0"/>
                <a:ea typeface="+mn-ea"/>
                <a:cs typeface="+mn-cs"/>
              </a:rPr>
              <a:t>*Leistung*</a:t>
            </a:r>
            <a:r>
              <a:rPr lang="de-DE" sz="882" b="0">
                <a:solidFill>
                  <a:schemeClr val="tx1"/>
                </a:solidFill>
                <a:latin typeface="Segoe UI Light" pitchFamily="34" charset="0"/>
                <a:ea typeface="+mn-ea"/>
                <a:cs typeface="+mn-cs"/>
              </a:rPr>
              <a:t>: Die Wartezeit für die Stapelverarbeitung beträgt normalerweise einige Stunden. Die Streamverarbeitung erfolgt normalerweise sofort mit einer Wartezeit von Sekunden oder Millisekunden. Latenz ist die Zeit, die benötigt wird, um die Daten zu empfangen und zu verarbeiten.</a:t>
            </a:r>
          </a:p>
          <a:p>
            <a:br>
              <a:rPr lang="de-DE" sz="882" b="0">
                <a:solidFill>
                  <a:schemeClr val="tx1"/>
                </a:solidFill>
                <a:latin typeface="Segoe UI Light" pitchFamily="34" charset="0"/>
                <a:ea typeface="+mn-ea"/>
                <a:cs typeface="+mn-cs"/>
              </a:rPr>
            </a:br>
            <a:r>
              <a:rPr lang="de-DE" sz="882" b="0">
                <a:solidFill>
                  <a:schemeClr val="tx1"/>
                </a:solidFill>
                <a:latin typeface="Segoe UI Light" pitchFamily="34" charset="0"/>
                <a:ea typeface="+mn-ea"/>
                <a:cs typeface="+mn-cs"/>
              </a:rPr>
              <a:t>- </a:t>
            </a:r>
            <a:r>
              <a:rPr lang="de-DE" sz="882" b="0" i="1">
                <a:solidFill>
                  <a:schemeClr val="tx1"/>
                </a:solidFill>
                <a:latin typeface="Segoe UI Light" pitchFamily="34" charset="0"/>
                <a:ea typeface="+mn-ea"/>
                <a:cs typeface="+mn-cs"/>
              </a:rPr>
              <a:t>*Analyse*</a:t>
            </a:r>
            <a:r>
              <a:rPr lang="de-DE" sz="882" b="0">
                <a:solidFill>
                  <a:schemeClr val="tx1"/>
                </a:solidFill>
                <a:latin typeface="Segoe UI Light" pitchFamily="34" charset="0"/>
                <a:ea typeface="+mn-ea"/>
                <a:cs typeface="+mn-cs"/>
              </a:rPr>
              <a:t>: Normalerweise verwenden Sie die Stapelverarbeitung, um komplexe Analysen durchzuführen. Die Streamverarbeitung wird für einfache Antwortfunktionen, Aggregate oder Berechnungen wie gleitende Durchschnitte verwendet.</a:t>
            </a:r>
          </a:p>
          <a:p>
            <a:endParaRPr lang="en-GB"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395148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de-DE" b="1"/>
              <a:t>Hinweise für Kursleiter</a:t>
            </a:r>
          </a:p>
          <a:p>
            <a:endParaRPr lang="en-GB" b="0" dirty="0"/>
          </a:p>
          <a:p>
            <a:r>
              <a:rPr lang="de-DE" b="0"/>
              <a:t>Besprechen Sie die drei aufgeführten Rollen, berücksichtigen Sie jedoch, dass tatsächliche Aufgabenbereiche in realen Szenarien basierend auf der Größe der Organisation möglicherweise eine Kombination dieser Rollen oder eine Untergruppe einer einzelnen Rolle sein können.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363718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de-DE" b="1"/>
              <a:t>Hinweise für Kursleiter</a:t>
            </a:r>
          </a:p>
          <a:p>
            <a:endParaRPr lang="en-GB" dirty="0"/>
          </a:p>
          <a:p>
            <a:r>
              <a:rPr lang="de-DE"/>
              <a:t>Wenn Sie Zeit haben, zeigen Sie die Tools, inbesondere die Unterschiede zwischen Azure Data Studio und SQL Server Management Studio.</a:t>
            </a:r>
          </a:p>
          <a:p>
            <a:endParaRPr lang="en-GB" dirty="0"/>
          </a:p>
          <a:p>
            <a:r>
              <a:rPr lang="de-DE"/>
              <a:t>Der Hauptvorteil von Azure Data Studio besteht darin, dass es aus mehreren Plattformen besteht.</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79587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000024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802F52-8E57-F047-9CAA-A3DF03623F6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3320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de-DE" b="1"/>
              <a:t>Hinweise für Kursleiter</a:t>
            </a:r>
          </a:p>
          <a:p>
            <a:endParaRPr lang="en-GB" dirty="0"/>
          </a:p>
          <a:p>
            <a:r>
              <a:rPr lang="de-DE"/>
              <a:t>Verwenden Sie die Analogie eines Inhaltsverzeichnisses in einem Buch. Ohne das Inhaltsverzeichnis müssten Sie jedes Mal, wenn Sie nach etwas suchen, das ganze Buch lesen. Der Nachteil eines Inhaltsverzeichnisses besteht darin, dass Sie jedes Mal, wenn Sie Informationen in dem Buch aktualisieren, auch das Inhaltsverzeichnis aktualisieren müssen.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407296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6600" b="0" i="0" dirty="0">
                <a:solidFill>
                  <a:srgbClr val="171717"/>
                </a:solidFill>
                <a:effectLst/>
                <a:latin typeface="Segoe UI" panose="020B0502040204020203" pitchFamily="34" charset="0"/>
              </a:rPr>
              <a:t>You can create and schedule elastic jobs that could be periodically executed against one or many Azure SQL databases to run Transact-SQL (T-SQL) queries and perform maintenance tasks.</a:t>
            </a:r>
          </a:p>
          <a:p>
            <a:pPr algn="l"/>
            <a:r>
              <a:rPr lang="en-US" sz="6600" b="0" i="0" dirty="0">
                <a:solidFill>
                  <a:srgbClr val="171717"/>
                </a:solidFill>
                <a:effectLst/>
                <a:latin typeface="Segoe UI" panose="020B0502040204020203" pitchFamily="34" charset="0"/>
              </a:rPr>
              <a:t>You can define target database or groups of databases where the job will be executed, and also define schedules for running a job. A job handles the task of logging in to the target database. You also define, maintain, and persist Transact-SQL scripts to be executed across a group of databases.</a:t>
            </a:r>
          </a:p>
          <a:p>
            <a:pPr algn="l"/>
            <a:endParaRPr lang="en-US" sz="6600" b="0" i="0" dirty="0">
              <a:solidFill>
                <a:srgbClr val="171717"/>
              </a:solidFill>
              <a:effectLst/>
              <a:latin typeface="Segoe UI" panose="020B0502040204020203" pitchFamily="34" charset="0"/>
            </a:endParaRPr>
          </a:p>
          <a:p>
            <a:pPr algn="l"/>
            <a:r>
              <a:rPr lang="en-US" sz="6600" b="0" i="0" dirty="0">
                <a:solidFill>
                  <a:srgbClr val="171717"/>
                </a:solidFill>
                <a:effectLst/>
                <a:latin typeface="Segoe UI" panose="020B0502040204020203" pitchFamily="34" charset="0"/>
              </a:rPr>
              <a:t>Every job logs the status of execution and also automatically retries the operations if any failure occurs.</a:t>
            </a:r>
          </a:p>
        </p:txBody>
      </p:sp>
      <p:sp>
        <p:nvSpPr>
          <p:cNvPr id="4" name="Slide Number Placeholder 3"/>
          <p:cNvSpPr>
            <a:spLocks noGrp="1"/>
          </p:cNvSpPr>
          <p:nvPr>
            <p:ph type="sldNum" sz="quarter" idx="5"/>
          </p:nvPr>
        </p:nvSpPr>
        <p:spPr/>
        <p:txBody>
          <a:bodyPr/>
          <a:lstStyle/>
          <a:p>
            <a:fld id="{82CF04B7-1835-A24B-8B00-2286B253CC06}" type="slidenum">
              <a:rPr lang="en-US" smtClean="0"/>
              <a:t>11</a:t>
            </a:fld>
            <a:endParaRPr lang="en-US" dirty="0"/>
          </a:p>
        </p:txBody>
      </p:sp>
    </p:spTree>
    <p:extLst>
      <p:ext uri="{BB962C8B-B14F-4D97-AF65-F5344CB8AC3E}">
        <p14:creationId xmlns:p14="http://schemas.microsoft.com/office/powerpoint/2010/main" val="1386008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6600" b="0" i="0" dirty="0">
                <a:solidFill>
                  <a:srgbClr val="171717"/>
                </a:solidFill>
                <a:effectLst/>
                <a:latin typeface="Segoe UI" panose="020B0502040204020203" pitchFamily="34" charset="0"/>
              </a:rPr>
              <a:t>You can create and schedule elastic jobs that could be periodically executed against one or many Azure SQL databases to run Transact-SQL (T-SQL) queries and perform maintenance tasks.</a:t>
            </a:r>
          </a:p>
          <a:p>
            <a:pPr algn="l"/>
            <a:r>
              <a:rPr lang="en-US" sz="6600" b="0" i="0" dirty="0">
                <a:solidFill>
                  <a:srgbClr val="171717"/>
                </a:solidFill>
                <a:effectLst/>
                <a:latin typeface="Segoe UI" panose="020B0502040204020203" pitchFamily="34" charset="0"/>
              </a:rPr>
              <a:t>You can define target database or groups of databases where the job will be executed, and also define schedules for running a job. A job handles the task of logging in to the target database. You also define, maintain, and persist Transact-SQL scripts to be executed across a group of databases.</a:t>
            </a:r>
          </a:p>
          <a:p>
            <a:pPr algn="l"/>
            <a:endParaRPr lang="en-US" sz="6600" b="0" i="0" dirty="0">
              <a:solidFill>
                <a:srgbClr val="171717"/>
              </a:solidFill>
              <a:effectLst/>
              <a:latin typeface="Segoe UI" panose="020B0502040204020203" pitchFamily="34" charset="0"/>
            </a:endParaRPr>
          </a:p>
          <a:p>
            <a:pPr algn="l"/>
            <a:r>
              <a:rPr lang="en-US" sz="6600" b="0" i="0" dirty="0">
                <a:solidFill>
                  <a:srgbClr val="171717"/>
                </a:solidFill>
                <a:effectLst/>
                <a:latin typeface="Segoe UI" panose="020B0502040204020203" pitchFamily="34" charset="0"/>
              </a:rPr>
              <a:t>Every job logs the status of execution and also automatically retries the operations if any failure occurs.</a:t>
            </a:r>
          </a:p>
        </p:txBody>
      </p:sp>
      <p:sp>
        <p:nvSpPr>
          <p:cNvPr id="4" name="Slide Number Placeholder 3"/>
          <p:cNvSpPr>
            <a:spLocks noGrp="1"/>
          </p:cNvSpPr>
          <p:nvPr>
            <p:ph type="sldNum" sz="quarter" idx="5"/>
          </p:nvPr>
        </p:nvSpPr>
        <p:spPr/>
        <p:txBody>
          <a:bodyPr/>
          <a:lstStyle/>
          <a:p>
            <a:fld id="{82CF04B7-1835-A24B-8B00-2286B253CC06}" type="slidenum">
              <a:rPr lang="en-US" smtClean="0"/>
              <a:t>12</a:t>
            </a:fld>
            <a:endParaRPr lang="en-US" dirty="0"/>
          </a:p>
        </p:txBody>
      </p:sp>
    </p:spTree>
    <p:extLst>
      <p:ext uri="{BB962C8B-B14F-4D97-AF65-F5344CB8AC3E}">
        <p14:creationId xmlns:p14="http://schemas.microsoft.com/office/powerpoint/2010/main" val="15375113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16716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 name="Footer Placeholder 1">
            <a:extLst>
              <a:ext uri="{FF2B5EF4-FFF2-40B4-BE49-F238E27FC236}">
                <a16:creationId xmlns:a16="http://schemas.microsoft.com/office/drawing/2014/main" id="{E2F2060B-2B7A-4C72-8F42-F5D4BF00684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423647654"/>
      </p:ext>
    </p:extLst>
  </p:cSld>
  <p:clrMapOvr>
    <a:masterClrMapping/>
  </p:clrMapOvr>
  <p:transition>
    <p:fade/>
  </p:transition>
  <p:extLst>
    <p:ext uri="{DCECCB84-F9BA-43D5-87BE-67443E8EF086}">
      <p15:sldGuideLst xmlns:p15="http://schemas.microsoft.com/office/powerpoint/2012/main">
        <p15:guide id="1" pos="873">
          <p15:clr>
            <a:srgbClr val="FBAE40"/>
          </p15:clr>
        </p15:guide>
        <p15:guide id="2" pos="105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8E9D9C"/>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09609" indent="0">
              <a:buFont typeface="Wingdings" charset="2"/>
              <a:buNone/>
              <a:defRPr>
                <a:solidFill>
                  <a:srgbClr val="474947"/>
                </a:solidFill>
              </a:defRPr>
            </a:lvl2pPr>
            <a:lvl3pPr marL="1219218" indent="0">
              <a:buFont typeface="Wingdings" charset="2"/>
              <a:buNone/>
              <a:defRPr>
                <a:solidFill>
                  <a:srgbClr val="474947"/>
                </a:solidFill>
              </a:defRPr>
            </a:lvl3pPr>
            <a:lvl4pPr marL="1828826" indent="0">
              <a:buFont typeface="Wingdings" charset="2"/>
              <a:buNone/>
              <a:defRPr>
                <a:solidFill>
                  <a:srgbClr val="474947"/>
                </a:solidFill>
              </a:defRPr>
            </a:lvl4pPr>
            <a:lvl5pPr marL="2438434"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25E727C9-BFBF-4F49-AF3D-D1A8C98F32FB}"/>
              </a:ext>
            </a:extLst>
          </p:cNvPr>
          <p:cNvSpPr/>
          <p:nvPr userDrawn="1"/>
        </p:nvSpPr>
        <p:spPr>
          <a:xfrm>
            <a:off x="11078138" y="6207782"/>
            <a:ext cx="923083" cy="390876"/>
          </a:xfrm>
          <a:prstGeom prst="rect">
            <a:avLst/>
          </a:prstGeom>
          <a:solidFill>
            <a:schemeClr val="bg1"/>
          </a:solidFill>
        </p:spPr>
        <p:txBody>
          <a:bodyPr lIns="0" tIns="0" rIns="0" bIns="0" rtlCol="0" anchor="ctr">
            <a:spAutoFit/>
          </a:bodyPr>
          <a:lstStyle/>
          <a:p>
            <a:pPr algn="l"/>
            <a:endParaRPr lang="de-DE" sz="2540" dirty="0">
              <a:solidFill>
                <a:schemeClr val="accent1"/>
              </a:solidFill>
            </a:endParaRPr>
          </a:p>
        </p:txBody>
      </p:sp>
      <p:pic>
        <p:nvPicPr>
          <p:cNvPr id="6" name="Picture 5">
            <a:extLst>
              <a:ext uri="{FF2B5EF4-FFF2-40B4-BE49-F238E27FC236}">
                <a16:creationId xmlns:a16="http://schemas.microsoft.com/office/drawing/2014/main" id="{0F5EF44B-1DB8-4F22-9ACC-2CFAE20349CB}"/>
              </a:ext>
            </a:extLst>
          </p:cNvPr>
          <p:cNvPicPr>
            <a:picLocks noChangeAspect="1"/>
          </p:cNvPicPr>
          <p:nvPr userDrawn="1"/>
        </p:nvPicPr>
        <p:blipFill>
          <a:blip r:embed="rId2"/>
          <a:stretch>
            <a:fillRect/>
          </a:stretch>
        </p:blipFill>
        <p:spPr>
          <a:xfrm>
            <a:off x="10884466" y="6289816"/>
            <a:ext cx="1159223" cy="443536"/>
          </a:xfrm>
          <a:prstGeom prst="rect">
            <a:avLst/>
          </a:prstGeom>
        </p:spPr>
      </p:pic>
    </p:spTree>
    <p:extLst>
      <p:ext uri="{BB962C8B-B14F-4D97-AF65-F5344CB8AC3E}">
        <p14:creationId xmlns:p14="http://schemas.microsoft.com/office/powerpoint/2010/main" val="43088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691" r:id="rId16"/>
    <p:sldLayoutId id="2147484692" r:id="rId17"/>
    <p:sldLayoutId id="2147484693" r:id="rId18"/>
    <p:sldLayoutId id="2147484694" r:id="rId19"/>
    <p:sldLayoutId id="2147484695" r:id="rId20"/>
    <p:sldLayoutId id="2147484560" r:id="rId21"/>
    <p:sldLayoutId id="2147484580" r:id="rId22"/>
    <p:sldLayoutId id="2147484566" r:id="rId23"/>
    <p:sldLayoutId id="2147484696" r:id="rId24"/>
    <p:sldLayoutId id="2147484697" r:id="rId25"/>
    <p:sldLayoutId id="2147484675" r:id="rId26"/>
    <p:sldLayoutId id="2147484676" r:id="rId27"/>
    <p:sldLayoutId id="2147484711" r:id="rId28"/>
    <p:sldLayoutId id="2147484721" r:id="rId29"/>
    <p:sldLayoutId id="2147484720" r:id="rId30"/>
    <p:sldLayoutId id="2147484726" r:id="rId31"/>
    <p:sldLayoutId id="2147484570" r:id="rId32"/>
    <p:sldLayoutId id="2147484571" r:id="rId33"/>
    <p:sldLayoutId id="2147484572"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735" r:id="rId43"/>
    <p:sldLayoutId id="2147484673" r:id="rId44"/>
    <p:sldLayoutId id="2147484678" r:id="rId45"/>
    <p:sldLayoutId id="2147484679" r:id="rId46"/>
    <p:sldLayoutId id="2147484717" r:id="rId47"/>
    <p:sldLayoutId id="2147484718" r:id="rId48"/>
    <p:sldLayoutId id="2147484712" r:id="rId49"/>
    <p:sldLayoutId id="2147484713" r:id="rId50"/>
    <p:sldLayoutId id="2147484714" r:id="rId51"/>
    <p:sldLayoutId id="2147484715" r:id="rId52"/>
    <p:sldLayoutId id="2147484716" r:id="rId53"/>
    <p:sldLayoutId id="2147484723" r:id="rId54"/>
    <p:sldLayoutId id="2147484686" r:id="rId55"/>
    <p:sldLayoutId id="2147484674" r:id="rId56"/>
    <p:sldLayoutId id="2147484702" r:id="rId57"/>
    <p:sldLayoutId id="2147484719" r:id="rId58"/>
    <p:sldLayoutId id="2147484701" r:id="rId59"/>
    <p:sldLayoutId id="2147484699" r:id="rId60"/>
    <p:sldLayoutId id="2147484700" r:id="rId61"/>
    <p:sldLayoutId id="2147484703" r:id="rId62"/>
    <p:sldLayoutId id="2147484704" r:id="rId63"/>
    <p:sldLayoutId id="2147484705" r:id="rId64"/>
    <p:sldLayoutId id="2147484706" r:id="rId65"/>
    <p:sldLayoutId id="2147484707" r:id="rId66"/>
    <p:sldLayoutId id="2147484730" r:id="rId67"/>
    <p:sldLayoutId id="2147484710" r:id="rId68"/>
    <p:sldLayoutId id="2147484729" r:id="rId69"/>
    <p:sldLayoutId id="2147484731" r:id="rId70"/>
    <p:sldLayoutId id="2147484732" r:id="rId71"/>
    <p:sldLayoutId id="2147484733" r:id="rId72"/>
    <p:sldLayoutId id="2147484698" r:id="rId73"/>
    <p:sldLayoutId id="2147484736" r:id="rId74"/>
    <p:sldLayoutId id="2147484737" r:id="rId75"/>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emf"/><Relationship Id="rId7" Type="http://schemas.openxmlformats.org/officeDocument/2006/relationships/image" Target="../media/image51.emf"/><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50.emf"/><Relationship Id="rId11" Type="http://schemas.openxmlformats.org/officeDocument/2006/relationships/image" Target="../media/image55.svg"/><Relationship Id="rId5" Type="http://schemas.openxmlformats.org/officeDocument/2006/relationships/image" Target="../media/image49.emf"/><Relationship Id="rId10" Type="http://schemas.openxmlformats.org/officeDocument/2006/relationships/image" Target="../media/image54.png"/><Relationship Id="rId4" Type="http://schemas.openxmlformats.org/officeDocument/2006/relationships/image" Target="../media/image48.emf"/><Relationship Id="rId9" Type="http://schemas.openxmlformats.org/officeDocument/2006/relationships/image" Target="../media/image53.emf"/></Relationships>
</file>

<file path=ppt/slides/_rels/slide1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56.emf"/><Relationship Id="rId1" Type="http://schemas.openxmlformats.org/officeDocument/2006/relationships/slideLayout" Target="../slideLayouts/slideLayout6.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57.emf"/></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24.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1.png"/><Relationship Id="rId7" Type="http://schemas.openxmlformats.org/officeDocument/2006/relationships/image" Target="../media/image65.em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emf"/><Relationship Id="rId4" Type="http://schemas.openxmlformats.org/officeDocument/2006/relationships/image" Target="../media/image62.svg"/><Relationship Id="rId9" Type="http://schemas.openxmlformats.org/officeDocument/2006/relationships/image" Target="../media/image67.emf"/></Relationships>
</file>

<file path=ppt/slides/_rels/slide2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71.emf"/><Relationship Id="rId4" Type="http://schemas.openxmlformats.org/officeDocument/2006/relationships/image" Target="../media/image7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72.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emf"/><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5.svg"/><Relationship Id="rId11" Type="http://schemas.openxmlformats.org/officeDocument/2006/relationships/image" Target="../media/image30.emf"/><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emf"/></Relationships>
</file>

<file path=ppt/slides/_rels/slide30.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7.tmp"/><Relationship Id="rId7" Type="http://schemas.openxmlformats.org/officeDocument/2006/relationships/image" Target="../media/image81.tmp"/><Relationship Id="rId2" Type="http://schemas.openxmlformats.org/officeDocument/2006/relationships/image" Target="../media/image76.tmp"/><Relationship Id="rId1" Type="http://schemas.openxmlformats.org/officeDocument/2006/relationships/slideLayout" Target="../slideLayouts/slideLayout7.xml"/><Relationship Id="rId6" Type="http://schemas.openxmlformats.org/officeDocument/2006/relationships/image" Target="../media/image80.tmp"/><Relationship Id="rId5" Type="http://schemas.openxmlformats.org/officeDocument/2006/relationships/image" Target="../media/image79.tmp"/><Relationship Id="rId4" Type="http://schemas.openxmlformats.org/officeDocument/2006/relationships/image" Target="../media/image78.tmp"/></Relationships>
</file>

<file path=ppt/slides/_rels/slide34.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em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svg"/></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59.xml"/><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4.emf"/><Relationship Id="rId4" Type="http://schemas.openxmlformats.org/officeDocument/2006/relationships/image" Target="../media/image43.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115DDB-17DA-FAD1-F6BC-0587ECEBBDF8}"/>
              </a:ext>
            </a:extLst>
          </p:cNvPr>
          <p:cNvPicPr>
            <a:picLocks noChangeAspect="1"/>
          </p:cNvPicPr>
          <p:nvPr/>
        </p:nvPicPr>
        <p:blipFill>
          <a:blip r:embed="rId2"/>
          <a:stretch>
            <a:fillRect/>
          </a:stretch>
        </p:blipFill>
        <p:spPr>
          <a:xfrm>
            <a:off x="0" y="809477"/>
            <a:ext cx="5738745" cy="5239045"/>
          </a:xfrm>
          <a:prstGeom prst="rect">
            <a:avLst/>
          </a:prstGeom>
        </p:spPr>
      </p:pic>
      <p:sp>
        <p:nvSpPr>
          <p:cNvPr id="2" name="Title 1">
            <a:extLst>
              <a:ext uri="{FF2B5EF4-FFF2-40B4-BE49-F238E27FC236}">
                <a16:creationId xmlns:a16="http://schemas.microsoft.com/office/drawing/2014/main" id="{A70E2C98-491B-3D81-2672-F439977F38BF}"/>
              </a:ext>
            </a:extLst>
          </p:cNvPr>
          <p:cNvSpPr>
            <a:spLocks noGrp="1"/>
          </p:cNvSpPr>
          <p:nvPr>
            <p:ph type="title"/>
          </p:nvPr>
        </p:nvSpPr>
        <p:spPr/>
        <p:txBody>
          <a:bodyPr/>
          <a:lstStyle/>
          <a:p>
            <a:r>
              <a:rPr lang="de-DE" dirty="0"/>
              <a:t>          Willkommen</a:t>
            </a:r>
          </a:p>
        </p:txBody>
      </p:sp>
      <p:sp>
        <p:nvSpPr>
          <p:cNvPr id="3" name="TextBox 2">
            <a:extLst>
              <a:ext uri="{FF2B5EF4-FFF2-40B4-BE49-F238E27FC236}">
                <a16:creationId xmlns:a16="http://schemas.microsoft.com/office/drawing/2014/main" id="{26C02C04-E622-8C0E-AD77-2E714F09F313}"/>
              </a:ext>
            </a:extLst>
          </p:cNvPr>
          <p:cNvSpPr txBox="1"/>
          <p:nvPr/>
        </p:nvSpPr>
        <p:spPr>
          <a:xfrm>
            <a:off x="7286324" y="1761423"/>
            <a:ext cx="3878981" cy="3120854"/>
          </a:xfrm>
          <a:prstGeom prst="rect">
            <a:avLst/>
          </a:prstGeom>
          <a:noFill/>
        </p:spPr>
        <p:txBody>
          <a:bodyPr wrap="square" lIns="182880" tIns="146304" rIns="182880" bIns="146304" rtlCol="0">
            <a:spAutoFit/>
          </a:bodyPr>
          <a:lstStyle/>
          <a:p>
            <a:pPr>
              <a:lnSpc>
                <a:spcPct val="90000"/>
              </a:lnSpc>
              <a:spcAft>
                <a:spcPts val="600"/>
              </a:spcAft>
            </a:pPr>
            <a:r>
              <a:rPr lang="de-DE" sz="4800" dirty="0">
                <a:solidFill>
                  <a:schemeClr val="bg1">
                    <a:lumMod val="65000"/>
                  </a:schemeClr>
                </a:solidFill>
              </a:rPr>
              <a:t>connect</a:t>
            </a:r>
            <a:br>
              <a:rPr lang="de-DE" sz="4800" dirty="0">
                <a:solidFill>
                  <a:schemeClr val="bg1">
                    <a:lumMod val="65000"/>
                  </a:schemeClr>
                </a:solidFill>
              </a:rPr>
            </a:br>
            <a:r>
              <a:rPr lang="de-DE" sz="4800" dirty="0">
                <a:solidFill>
                  <a:schemeClr val="bg1">
                    <a:lumMod val="65000"/>
                  </a:schemeClr>
                </a:solidFill>
              </a:rPr>
              <a:t>share</a:t>
            </a:r>
            <a:br>
              <a:rPr lang="de-DE" sz="4800" dirty="0">
                <a:solidFill>
                  <a:schemeClr val="bg1">
                    <a:lumMod val="65000"/>
                  </a:schemeClr>
                </a:solidFill>
              </a:rPr>
            </a:br>
            <a:r>
              <a:rPr lang="de-DE" sz="2800" dirty="0">
                <a:solidFill>
                  <a:schemeClr val="bg1">
                    <a:lumMod val="65000"/>
                  </a:schemeClr>
                </a:solidFill>
              </a:rPr>
              <a:t>&amp;</a:t>
            </a:r>
            <a:br>
              <a:rPr lang="de-DE" sz="6000" dirty="0">
                <a:solidFill>
                  <a:schemeClr val="bg1">
                    <a:lumMod val="65000"/>
                  </a:schemeClr>
                </a:solidFill>
              </a:rPr>
            </a:br>
            <a:r>
              <a:rPr lang="de-DE" sz="7200"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rPr>
              <a:t>Learn</a:t>
            </a:r>
            <a:endParaRPr lang="de-DE" sz="6000" dirty="0">
              <a:gradFill>
                <a:gsLst>
                  <a:gs pos="2917">
                    <a:schemeClr val="tx1"/>
                  </a:gs>
                  <a:gs pos="30000">
                    <a:schemeClr val="tx1"/>
                  </a:gs>
                </a:gsLst>
                <a:lin ang="5400000" scaled="0"/>
              </a:gra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558D626-81BE-E25D-67A8-5B51BED47EB3}"/>
              </a:ext>
            </a:extLst>
          </p:cNvPr>
          <p:cNvPicPr>
            <a:picLocks noChangeAspect="1"/>
          </p:cNvPicPr>
          <p:nvPr/>
        </p:nvPicPr>
        <p:blipFill>
          <a:blip r:embed="rId3"/>
          <a:stretch>
            <a:fillRect/>
          </a:stretch>
        </p:blipFill>
        <p:spPr>
          <a:xfrm>
            <a:off x="5444787" y="1664109"/>
            <a:ext cx="6609083" cy="3840993"/>
          </a:xfrm>
          <a:prstGeom prst="rect">
            <a:avLst/>
          </a:prstGeom>
        </p:spPr>
      </p:pic>
      <p:cxnSp>
        <p:nvCxnSpPr>
          <p:cNvPr id="8" name="Gerader Verbinder 7">
            <a:extLst>
              <a:ext uri="{FF2B5EF4-FFF2-40B4-BE49-F238E27FC236}">
                <a16:creationId xmlns:a16="http://schemas.microsoft.com/office/drawing/2014/main" id="{B7BBD15D-6B82-C08B-9310-FE540038D188}"/>
              </a:ext>
            </a:extLst>
          </p:cNvPr>
          <p:cNvCxnSpPr/>
          <p:nvPr/>
        </p:nvCxnSpPr>
        <p:spPr>
          <a:xfrm>
            <a:off x="9961123" y="4464993"/>
            <a:ext cx="1595337" cy="0"/>
          </a:xfrm>
          <a:prstGeom prst="line">
            <a:avLst/>
          </a:prstGeom>
          <a:ln w="793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29013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0F22-C4C3-471A-919C-C10886A37C5A}"/>
              </a:ext>
            </a:extLst>
          </p:cNvPr>
          <p:cNvSpPr>
            <a:spLocks noGrp="1"/>
          </p:cNvSpPr>
          <p:nvPr>
            <p:ph type="title"/>
          </p:nvPr>
        </p:nvSpPr>
        <p:spPr/>
        <p:txBody>
          <a:bodyPr/>
          <a:lstStyle/>
          <a:p>
            <a:r>
              <a:rPr lang="de-DE"/>
              <a:t>Indexe</a:t>
            </a:r>
          </a:p>
        </p:txBody>
      </p:sp>
      <p:graphicFrame>
        <p:nvGraphicFramePr>
          <p:cNvPr id="3" name="Table 2">
            <a:extLst>
              <a:ext uri="{FF2B5EF4-FFF2-40B4-BE49-F238E27FC236}">
                <a16:creationId xmlns:a16="http://schemas.microsoft.com/office/drawing/2014/main" id="{57046AC9-7FA7-4448-9B35-8878A5BD6770}"/>
              </a:ext>
            </a:extLst>
          </p:cNvPr>
          <p:cNvGraphicFramePr>
            <a:graphicFrameLocks noGrp="1"/>
          </p:cNvGraphicFramePr>
          <p:nvPr>
            <p:extLst>
              <p:ext uri="{D42A27DB-BD31-4B8C-83A1-F6EECF244321}">
                <p14:modId xmlns:p14="http://schemas.microsoft.com/office/powerpoint/2010/main" val="1396858842"/>
              </p:ext>
            </p:extLst>
          </p:nvPr>
        </p:nvGraphicFramePr>
        <p:xfrm>
          <a:off x="434772" y="1205352"/>
          <a:ext cx="5691187" cy="3078480"/>
        </p:xfrm>
        <a:graphic>
          <a:graphicData uri="http://schemas.openxmlformats.org/drawingml/2006/table">
            <a:tbl>
              <a:tblPr firstRow="1" bandRow="1">
                <a:tableStyleId>{5C22544A-7EE6-4342-B048-85BDC9FD1C3A}</a:tableStyleId>
              </a:tblPr>
              <a:tblGrid>
                <a:gridCol w="1479167">
                  <a:extLst>
                    <a:ext uri="{9D8B030D-6E8A-4147-A177-3AD203B41FA5}">
                      <a16:colId xmlns:a16="http://schemas.microsoft.com/office/drawing/2014/main" val="1727388637"/>
                    </a:ext>
                  </a:extLst>
                </a:gridCol>
                <a:gridCol w="2119538">
                  <a:extLst>
                    <a:ext uri="{9D8B030D-6E8A-4147-A177-3AD203B41FA5}">
                      <a16:colId xmlns:a16="http://schemas.microsoft.com/office/drawing/2014/main" val="299907239"/>
                    </a:ext>
                  </a:extLst>
                </a:gridCol>
                <a:gridCol w="2092482">
                  <a:extLst>
                    <a:ext uri="{9D8B030D-6E8A-4147-A177-3AD203B41FA5}">
                      <a16:colId xmlns:a16="http://schemas.microsoft.com/office/drawing/2014/main" val="2578400319"/>
                    </a:ext>
                  </a:extLst>
                </a:gridCol>
              </a:tblGrid>
              <a:tr h="262754">
                <a:tc>
                  <a:txBody>
                    <a:bodyPr/>
                    <a:lstStyle/>
                    <a:p>
                      <a:pPr algn="l"/>
                      <a:r>
                        <a:rPr lang="de-DE" sz="2000" b="0">
                          <a:latin typeface="+mj-lt"/>
                        </a:rPr>
                        <a:t>Kunden</a:t>
                      </a:r>
                    </a:p>
                  </a:txBody>
                  <a:tcPr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endParaRPr lang="en-US" dirty="0"/>
                    </a:p>
                  </a:txBody>
                  <a:tcPr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242542">
                <a:tc>
                  <a:txBody>
                    <a:bodyPr/>
                    <a:lstStyle/>
                    <a:p>
                      <a:pPr algn="l"/>
                      <a:r>
                        <a:rPr lang="de-DE" sz="1600">
                          <a:solidFill>
                            <a:schemeClr val="tx1"/>
                          </a:solidFill>
                          <a:latin typeface="+mj-lt"/>
                        </a:rPr>
                        <a:t>CustomerID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de-DE" sz="1600">
                          <a:solidFill>
                            <a:schemeClr val="tx1"/>
                          </a:solidFill>
                          <a:latin typeface="+mj-lt"/>
                        </a:rPr>
                        <a:t>CustomerName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pPr algn="l"/>
                      <a:r>
                        <a:rPr lang="de-DE" sz="1600">
                          <a:solidFill>
                            <a:schemeClr val="tx1"/>
                          </a:solidFill>
                          <a:latin typeface="+mj-lt"/>
                        </a:rPr>
                        <a:t>CustomerPhone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266797">
                <a:tc>
                  <a:txBody>
                    <a:bodyPr/>
                    <a:lstStyle/>
                    <a:p>
                      <a:pPr algn="l"/>
                      <a:r>
                        <a:rPr lang="de-DE" sz="1600">
                          <a:solidFill>
                            <a:schemeClr val="tx1"/>
                          </a:solidFill>
                          <a:latin typeface="+mn-lt"/>
                        </a:rPr>
                        <a:t>100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de-DE" sz="1600" b="0" i="0" u="none" strike="noStrike">
                          <a:solidFill>
                            <a:schemeClr val="tx1"/>
                          </a:solidFill>
                          <a:latin typeface="+mn-lt"/>
                        </a:rPr>
                        <a:t>Muisto Linna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de-DE" sz="1600" i="1">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266797">
                <a:tc>
                  <a:txBody>
                    <a:bodyPr/>
                    <a:lstStyle/>
                    <a:p>
                      <a:pPr algn="l"/>
                      <a:r>
                        <a:rPr lang="de-DE" sz="1600">
                          <a:solidFill>
                            <a:schemeClr val="tx1"/>
                          </a:solidFill>
                          <a:latin typeface="+mn-lt"/>
                        </a:rPr>
                        <a:t>101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de-DE" sz="1600" b="0" i="0" u="none" strike="noStrike">
                          <a:solidFill>
                            <a:schemeClr val="tx1"/>
                          </a:solidFill>
                          <a:latin typeface="+mn-lt"/>
                        </a:rPr>
                        <a:t>Noam Maoz</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de-DE" sz="1600" i="1">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266797">
                <a:tc>
                  <a:txBody>
                    <a:bodyPr/>
                    <a:lstStyle/>
                    <a:p>
                      <a:pPr algn="l"/>
                      <a:r>
                        <a:rPr lang="de-DE" sz="1600">
                          <a:solidFill>
                            <a:schemeClr val="tx1"/>
                          </a:solidFill>
                          <a:latin typeface="+mn-lt"/>
                        </a:rPr>
                        <a:t>102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de-DE" sz="1600" b="0" i="0" u="none" strike="noStrike">
                          <a:solidFill>
                            <a:schemeClr val="tx1"/>
                          </a:solidFill>
                          <a:latin typeface="+mn-lt"/>
                        </a:rPr>
                        <a:t>Vanja Matkovic</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de-DE" sz="1600" i="1">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266797">
                <a:tc>
                  <a:txBody>
                    <a:bodyPr/>
                    <a:lstStyle/>
                    <a:p>
                      <a:pPr algn="l"/>
                      <a:r>
                        <a:rPr lang="de-DE" sz="1600">
                          <a:solidFill>
                            <a:schemeClr val="tx1"/>
                          </a:solidFill>
                          <a:latin typeface="+mn-lt"/>
                        </a:rPr>
                        <a:t>103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de-DE" sz="1600" b="0" i="0" u="none" strike="noStrike">
                          <a:solidFill>
                            <a:schemeClr val="tx1"/>
                          </a:solidFill>
                          <a:latin typeface="+mn-lt"/>
                        </a:rPr>
                        <a:t>Qamar Mounir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de-DE" sz="1600" i="1">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266797">
                <a:tc>
                  <a:txBody>
                    <a:bodyPr/>
                    <a:lstStyle/>
                    <a:p>
                      <a:pPr algn="l"/>
                      <a:r>
                        <a:rPr lang="de-DE" sz="1600">
                          <a:solidFill>
                            <a:schemeClr val="tx1"/>
                          </a:solidFill>
                          <a:latin typeface="+mn-lt"/>
                        </a:rPr>
                        <a:t>104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de-DE" sz="1600" b="0" i="0" u="none" strike="noStrike">
                          <a:solidFill>
                            <a:schemeClr val="tx1"/>
                          </a:solidFill>
                          <a:latin typeface="+mn-lt"/>
                        </a:rPr>
                        <a:t>Zhenis Omar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de-DE" sz="1600" i="1">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266797">
                <a:tc>
                  <a:txBody>
                    <a:bodyPr/>
                    <a:lstStyle/>
                    <a:p>
                      <a:pPr algn="l"/>
                      <a:r>
                        <a:rPr lang="de-DE" sz="1600">
                          <a:solidFill>
                            <a:schemeClr val="tx1"/>
                          </a:solidFill>
                          <a:latin typeface="+mn-lt"/>
                        </a:rPr>
                        <a:t>105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de-DE" sz="1600" b="0" i="0" u="none" strike="noStrike">
                          <a:solidFill>
                            <a:schemeClr val="tx1"/>
                          </a:solidFill>
                          <a:latin typeface="+mn-lt"/>
                        </a:rPr>
                        <a:t>Claude Paulet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de-DE" sz="1600" i="1">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266797">
                <a:tc>
                  <a:txBody>
                    <a:bodyPr/>
                    <a:lstStyle/>
                    <a:p>
                      <a:pPr algn="l"/>
                      <a:r>
                        <a:rPr lang="de-DE" sz="1600">
                          <a:solidFill>
                            <a:schemeClr val="tx1"/>
                          </a:solidFill>
                          <a:latin typeface="+mn-lt"/>
                        </a:rPr>
                        <a:t>106</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b"/>
                      <a:r>
                        <a:rPr lang="de-DE" sz="1600" b="0" i="0" u="none" strike="noStrike">
                          <a:solidFill>
                            <a:schemeClr val="tx1"/>
                          </a:solidFill>
                          <a:latin typeface="+mn-lt"/>
                        </a:rPr>
                        <a:t>Alex Pettersen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de-DE" sz="1600" i="1">
                          <a:solidFill>
                            <a:schemeClr val="tx1"/>
                          </a:solidFill>
                          <a:latin typeface="+mn-lt"/>
                        </a:rPr>
                        <a:t>XXX-XXX-XXXX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graphicFrame>
        <p:nvGraphicFramePr>
          <p:cNvPr id="5" name="Table 4">
            <a:extLst>
              <a:ext uri="{FF2B5EF4-FFF2-40B4-BE49-F238E27FC236}">
                <a16:creationId xmlns:a16="http://schemas.microsoft.com/office/drawing/2014/main" id="{6AB50881-D7AF-4F47-BF8D-E465354CD82C}"/>
              </a:ext>
            </a:extLst>
          </p:cNvPr>
          <p:cNvGraphicFramePr>
            <a:graphicFrameLocks noGrp="1"/>
          </p:cNvGraphicFramePr>
          <p:nvPr>
            <p:extLst>
              <p:ext uri="{D42A27DB-BD31-4B8C-83A1-F6EECF244321}">
                <p14:modId xmlns:p14="http://schemas.microsoft.com/office/powerpoint/2010/main" val="833271832"/>
              </p:ext>
            </p:extLst>
          </p:nvPr>
        </p:nvGraphicFramePr>
        <p:xfrm>
          <a:off x="6329973" y="1205352"/>
          <a:ext cx="5427256" cy="3078480"/>
        </p:xfrm>
        <a:graphic>
          <a:graphicData uri="http://schemas.openxmlformats.org/drawingml/2006/table">
            <a:tbl>
              <a:tblPr firstRow="1" bandRow="1">
                <a:tableStyleId>{5C22544A-7EE6-4342-B048-85BDC9FD1C3A}</a:tableStyleId>
              </a:tblPr>
              <a:tblGrid>
                <a:gridCol w="2713628">
                  <a:extLst>
                    <a:ext uri="{9D8B030D-6E8A-4147-A177-3AD203B41FA5}">
                      <a16:colId xmlns:a16="http://schemas.microsoft.com/office/drawing/2014/main" val="1727388637"/>
                    </a:ext>
                  </a:extLst>
                </a:gridCol>
                <a:gridCol w="2713628">
                  <a:extLst>
                    <a:ext uri="{9D8B030D-6E8A-4147-A177-3AD203B41FA5}">
                      <a16:colId xmlns:a16="http://schemas.microsoft.com/office/drawing/2014/main" val="2113972269"/>
                    </a:ext>
                  </a:extLst>
                </a:gridCol>
              </a:tblGrid>
              <a:tr h="157285">
                <a:tc>
                  <a:txBody>
                    <a:bodyPr/>
                    <a:lstStyle/>
                    <a:p>
                      <a:pPr algn="l"/>
                      <a:r>
                        <a:rPr lang="de-DE" sz="2000" b="0">
                          <a:solidFill>
                            <a:schemeClr val="lt1"/>
                          </a:solidFill>
                          <a:latin typeface="+mj-lt"/>
                          <a:ea typeface="+mn-ea"/>
                          <a:cs typeface="+mn-cs"/>
                        </a:rPr>
                        <a:t>IDX-CustomerRegion</a:t>
                      </a:r>
                    </a:p>
                  </a:txBody>
                  <a:tcPr anchor="ctr">
                    <a:lnL w="6350" cap="flat" cmpd="sng" algn="ctr">
                      <a:solidFill>
                        <a:schemeClr val="accent3"/>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tc>
                  <a:txBody>
                    <a:bodyPr/>
                    <a:lstStyle/>
                    <a:p>
                      <a:pPr algn="l" rtl="0"/>
                      <a:endParaRPr lang="en-US" sz="2000" b="0" kern="1200" dirty="0">
                        <a:solidFill>
                          <a:schemeClr val="lt1"/>
                        </a:solidFill>
                        <a:latin typeface="+mj-lt"/>
                        <a:ea typeface="+mn-ea"/>
                        <a:cs typeface="+mn-cs"/>
                      </a:endParaRPr>
                    </a:p>
                  </a:txBody>
                  <a:tcPr anchor="ctr">
                    <a:lnL w="12700" cap="flat" cmpd="sng" algn="ctr">
                      <a:noFill/>
                      <a:prstDash val="solid"/>
                      <a:round/>
                      <a:headEnd type="none" w="med" len="med"/>
                      <a:tailEnd type="none" w="med" len="med"/>
                    </a:lnL>
                    <a:lnR w="6350" cap="flat" cmpd="sng" algn="ctr">
                      <a:solidFill>
                        <a:schemeClr val="accent3"/>
                      </a:solidFill>
                      <a:prstDash val="solid"/>
                      <a:round/>
                      <a:headEnd type="none" w="med" len="med"/>
                      <a:tailEnd type="none" w="med" len="med"/>
                    </a:lnR>
                    <a:lnT w="6350" cap="flat" cmpd="sng" algn="ctr">
                      <a:solidFill>
                        <a:schemeClr val="accent3"/>
                      </a:solidFill>
                      <a:prstDash val="solid"/>
                      <a:round/>
                      <a:headEnd type="none" w="med" len="med"/>
                      <a:tailEnd type="none" w="med" len="med"/>
                    </a:lnT>
                    <a:lnB w="1270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222520331"/>
                  </a:ext>
                </a:extLst>
              </a:tr>
              <a:tr h="145186">
                <a:tc>
                  <a:txBody>
                    <a:bodyPr/>
                    <a:lstStyle/>
                    <a:p>
                      <a:r>
                        <a:rPr lang="de-DE" sz="1600">
                          <a:solidFill>
                            <a:schemeClr val="tx1"/>
                          </a:solidFill>
                          <a:latin typeface="+mj-lt"/>
                          <a:ea typeface="+mn-ea"/>
                          <a:cs typeface="+mn-cs"/>
                        </a:rPr>
                        <a:t>CustomerID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tc>
                  <a:txBody>
                    <a:bodyPr/>
                    <a:lstStyle/>
                    <a:p>
                      <a:r>
                        <a:rPr lang="de-DE" sz="1600">
                          <a:solidFill>
                            <a:schemeClr val="tx1"/>
                          </a:solidFill>
                          <a:latin typeface="+mj-lt"/>
                          <a:ea typeface="+mn-ea"/>
                          <a:cs typeface="+mn-cs"/>
                        </a:rPr>
                        <a:t>Region</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64659512"/>
                  </a:ext>
                </a:extLst>
              </a:tr>
              <a:tr h="145186">
                <a:tc>
                  <a:txBody>
                    <a:bodyPr/>
                    <a:lstStyle/>
                    <a:p>
                      <a:pPr marL="0" algn="l" defTabSz="932742" rtl="0" eaLnBrk="1" fontAlgn="b" latinLnBrk="0" hangingPunct="1"/>
                      <a:r>
                        <a:rPr lang="de-DE" sz="1600">
                          <a:solidFill>
                            <a:schemeClr val="tx1"/>
                          </a:solidFill>
                          <a:latin typeface="+mn-lt"/>
                          <a:ea typeface="+mn-ea"/>
                          <a:cs typeface="+mn-cs"/>
                        </a:rPr>
                        <a:t>100</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de-DE" sz="1600">
                          <a:solidFill>
                            <a:schemeClr val="tx1"/>
                          </a:solidFill>
                          <a:latin typeface="+mn-lt"/>
                          <a:ea typeface="+mn-ea"/>
                          <a:cs typeface="+mn-cs"/>
                        </a:rPr>
                        <a:t>Frankreich</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2981460"/>
                  </a:ext>
                </a:extLst>
              </a:tr>
              <a:tr h="145186">
                <a:tc>
                  <a:txBody>
                    <a:bodyPr/>
                    <a:lstStyle/>
                    <a:p>
                      <a:pPr marL="0" algn="l" defTabSz="932742" rtl="0" eaLnBrk="1" fontAlgn="b" latinLnBrk="0" hangingPunct="1"/>
                      <a:r>
                        <a:rPr lang="de-DE" sz="1600">
                          <a:solidFill>
                            <a:schemeClr val="tx1"/>
                          </a:solidFill>
                          <a:latin typeface="+mn-lt"/>
                          <a:ea typeface="+mn-ea"/>
                          <a:cs typeface="+mn-cs"/>
                        </a:rPr>
                        <a:t>101</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de-DE" sz="1600">
                          <a:solidFill>
                            <a:schemeClr val="tx1"/>
                          </a:solidFill>
                          <a:latin typeface="+mn-lt"/>
                          <a:ea typeface="+mn-ea"/>
                          <a:cs typeface="+mn-cs"/>
                        </a:rPr>
                        <a:t>Brasilien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35685245"/>
                  </a:ext>
                </a:extLst>
              </a:tr>
              <a:tr h="145186">
                <a:tc>
                  <a:txBody>
                    <a:bodyPr/>
                    <a:lstStyle/>
                    <a:p>
                      <a:pPr marL="0" algn="l" defTabSz="932742" rtl="0" eaLnBrk="1" fontAlgn="b" latinLnBrk="0" hangingPunct="1"/>
                      <a:r>
                        <a:rPr lang="de-DE" sz="1600">
                          <a:solidFill>
                            <a:schemeClr val="tx1"/>
                          </a:solidFill>
                          <a:latin typeface="+mn-lt"/>
                          <a:ea typeface="+mn-ea"/>
                          <a:cs typeface="+mn-cs"/>
                        </a:rPr>
                        <a:t>102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de-DE" sz="1600">
                          <a:solidFill>
                            <a:schemeClr val="tx1"/>
                          </a:solidFill>
                          <a:latin typeface="+mn-lt"/>
                          <a:ea typeface="+mn-ea"/>
                          <a:cs typeface="+mn-cs"/>
                        </a:rPr>
                        <a:t>Kroatien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6030097"/>
                  </a:ext>
                </a:extLst>
              </a:tr>
              <a:tr h="145186">
                <a:tc>
                  <a:txBody>
                    <a:bodyPr/>
                    <a:lstStyle/>
                    <a:p>
                      <a:pPr marL="0" algn="l" defTabSz="932742" rtl="0" eaLnBrk="1" fontAlgn="b" latinLnBrk="0" hangingPunct="1"/>
                      <a:r>
                        <a:rPr lang="de-DE" sz="1600">
                          <a:solidFill>
                            <a:schemeClr val="tx1"/>
                          </a:solidFill>
                          <a:latin typeface="+mn-lt"/>
                          <a:ea typeface="+mn-ea"/>
                          <a:cs typeface="+mn-cs"/>
                        </a:rPr>
                        <a:t>103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de-DE" sz="1600">
                          <a:solidFill>
                            <a:schemeClr val="tx1"/>
                          </a:solidFill>
                          <a:latin typeface="+mn-lt"/>
                          <a:ea typeface="+mn-ea"/>
                          <a:cs typeface="+mn-cs"/>
                        </a:rPr>
                        <a:t>Jordanien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80348525"/>
                  </a:ext>
                </a:extLst>
              </a:tr>
              <a:tr h="145186">
                <a:tc>
                  <a:txBody>
                    <a:bodyPr/>
                    <a:lstStyle/>
                    <a:p>
                      <a:pPr marL="0" algn="l" defTabSz="932742" rtl="0" eaLnBrk="1" fontAlgn="b" latinLnBrk="0" hangingPunct="1"/>
                      <a:r>
                        <a:rPr lang="de-DE" sz="1600">
                          <a:solidFill>
                            <a:schemeClr val="tx1"/>
                          </a:solidFill>
                          <a:latin typeface="+mn-lt"/>
                          <a:ea typeface="+mn-ea"/>
                          <a:cs typeface="+mn-cs"/>
                        </a:rPr>
                        <a:t>104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de-DE" sz="1600">
                          <a:solidFill>
                            <a:schemeClr val="tx1"/>
                          </a:solidFill>
                          <a:latin typeface="+mn-lt"/>
                          <a:ea typeface="+mn-ea"/>
                          <a:cs typeface="+mn-cs"/>
                        </a:rPr>
                        <a:t>Spanien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07701593"/>
                  </a:ext>
                </a:extLst>
              </a:tr>
              <a:tr h="145186">
                <a:tc>
                  <a:txBody>
                    <a:bodyPr/>
                    <a:lstStyle/>
                    <a:p>
                      <a:pPr marL="0" algn="l" defTabSz="932742" rtl="0" eaLnBrk="1" fontAlgn="b" latinLnBrk="0" hangingPunct="1"/>
                      <a:r>
                        <a:rPr lang="de-DE" sz="1600">
                          <a:solidFill>
                            <a:schemeClr val="tx1"/>
                          </a:solidFill>
                          <a:latin typeface="+mn-lt"/>
                          <a:ea typeface="+mn-ea"/>
                          <a:cs typeface="+mn-cs"/>
                        </a:rPr>
                        <a:t>105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de-DE" sz="1600">
                          <a:solidFill>
                            <a:schemeClr val="tx1"/>
                          </a:solidFill>
                          <a:latin typeface="+mn-lt"/>
                          <a:ea typeface="+mn-ea"/>
                          <a:cs typeface="+mn-cs"/>
                        </a:rPr>
                        <a:t>Frankreich</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75340967"/>
                  </a:ext>
                </a:extLst>
              </a:tr>
              <a:tr h="145186">
                <a:tc>
                  <a:txBody>
                    <a:bodyPr/>
                    <a:lstStyle/>
                    <a:p>
                      <a:pPr marL="0" algn="l" defTabSz="932742" rtl="0" eaLnBrk="1" fontAlgn="b" latinLnBrk="0" hangingPunct="1"/>
                      <a:r>
                        <a:rPr lang="de-DE" sz="1600">
                          <a:solidFill>
                            <a:schemeClr val="tx1"/>
                          </a:solidFill>
                          <a:latin typeface="+mn-lt"/>
                          <a:ea typeface="+mn-ea"/>
                          <a:cs typeface="+mn-cs"/>
                        </a:rPr>
                        <a:t>106</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de-DE" sz="1600">
                          <a:solidFill>
                            <a:schemeClr val="tx1"/>
                          </a:solidFill>
                          <a:latin typeface="+mn-lt"/>
                          <a:ea typeface="+mn-ea"/>
                          <a:cs typeface="+mn-cs"/>
                        </a:rPr>
                        <a:t>USA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13133252"/>
                  </a:ext>
                </a:extLst>
              </a:tr>
            </a:tbl>
          </a:graphicData>
        </a:graphic>
      </p:graphicFrame>
      <p:sp>
        <p:nvSpPr>
          <p:cNvPr id="7" name="TextBox 6">
            <a:extLst>
              <a:ext uri="{FF2B5EF4-FFF2-40B4-BE49-F238E27FC236}">
                <a16:creationId xmlns:a16="http://schemas.microsoft.com/office/drawing/2014/main" id="{19D81071-21FF-49ED-873C-2932BB5C3A37}"/>
              </a:ext>
            </a:extLst>
          </p:cNvPr>
          <p:cNvSpPr txBox="1"/>
          <p:nvPr/>
        </p:nvSpPr>
        <p:spPr>
          <a:xfrm>
            <a:off x="434341" y="4457700"/>
            <a:ext cx="11338560" cy="1133203"/>
          </a:xfrm>
          <a:prstGeom prst="rect">
            <a:avLst/>
          </a:prstGeom>
          <a:noFill/>
          <a:ln w="19050">
            <a:solidFill>
              <a:schemeClr val="tx2"/>
            </a:solidFill>
          </a:ln>
        </p:spPr>
        <p:txBody>
          <a:bodyPr wrap="square" lIns="137160" tIns="91440" rIns="137160" bIns="91440" rtlCol="0">
            <a:noAutofit/>
          </a:bodyPr>
          <a:lstStyle/>
          <a:p>
            <a:pPr algn="ctr">
              <a:spcAft>
                <a:spcPts val="300"/>
              </a:spcAft>
            </a:pPr>
            <a:r>
              <a:rPr lang="de-DE" sz="1800">
                <a:latin typeface="+mj-lt"/>
              </a:rPr>
              <a:t>Ein Index:</a:t>
            </a:r>
          </a:p>
        </p:txBody>
      </p:sp>
      <p:sp>
        <p:nvSpPr>
          <p:cNvPr id="15" name="Freeform: Shape 14">
            <a:extLst>
              <a:ext uri="{FF2B5EF4-FFF2-40B4-BE49-F238E27FC236}">
                <a16:creationId xmlns:a16="http://schemas.microsoft.com/office/drawing/2014/main" id="{A3FB6F58-F5D9-413A-8B1C-B282FCCD191A}"/>
              </a:ext>
            </a:extLst>
          </p:cNvPr>
          <p:cNvSpPr/>
          <p:nvPr/>
        </p:nvSpPr>
        <p:spPr>
          <a:xfrm>
            <a:off x="547212" y="4886326"/>
            <a:ext cx="3601044" cy="609599"/>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de-DE" sz="1200">
                <a:solidFill>
                  <a:schemeClr val="tx1"/>
                </a:solidFill>
              </a:rPr>
              <a:t>Optimiert Suchanfragen für einen schnelleren Datenabruf</a:t>
            </a:r>
          </a:p>
        </p:txBody>
      </p:sp>
      <p:sp>
        <p:nvSpPr>
          <p:cNvPr id="17" name="Freeform: Shape 16">
            <a:extLst>
              <a:ext uri="{FF2B5EF4-FFF2-40B4-BE49-F238E27FC236}">
                <a16:creationId xmlns:a16="http://schemas.microsoft.com/office/drawing/2014/main" id="{18F14E18-1EEA-4A47-8783-11DC343CD069}"/>
              </a:ext>
            </a:extLst>
          </p:cNvPr>
          <p:cNvSpPr/>
          <p:nvPr/>
        </p:nvSpPr>
        <p:spPr>
          <a:xfrm>
            <a:off x="4303100" y="4886326"/>
            <a:ext cx="3601044" cy="609599"/>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de-DE" sz="1200" dirty="0">
                <a:solidFill>
                  <a:schemeClr val="tx1"/>
                </a:solidFill>
              </a:rPr>
              <a:t>Reduziert die Anzahl der Datenseiten, die gelesen werden müssen, um die Daten in einer </a:t>
            </a:r>
            <a:br>
              <a:rPr lang="de-DE" sz="1200" dirty="0">
                <a:solidFill>
                  <a:schemeClr val="tx1"/>
                </a:solidFill>
              </a:rPr>
            </a:br>
            <a:r>
              <a:rPr lang="de-DE" sz="1200" dirty="0">
                <a:solidFill>
                  <a:schemeClr val="tx1"/>
                </a:solidFill>
              </a:rPr>
              <a:t>SQL-Anweisung abzurufen</a:t>
            </a:r>
          </a:p>
        </p:txBody>
      </p:sp>
      <p:sp>
        <p:nvSpPr>
          <p:cNvPr id="19" name="Freeform: Shape 18">
            <a:extLst>
              <a:ext uri="{FF2B5EF4-FFF2-40B4-BE49-F238E27FC236}">
                <a16:creationId xmlns:a16="http://schemas.microsoft.com/office/drawing/2014/main" id="{F8C70266-4BA1-4F75-B713-04B40DFA35E6}"/>
              </a:ext>
            </a:extLst>
          </p:cNvPr>
          <p:cNvSpPr/>
          <p:nvPr/>
        </p:nvSpPr>
        <p:spPr>
          <a:xfrm>
            <a:off x="8058986" y="4886326"/>
            <a:ext cx="3601044" cy="609599"/>
          </a:xfrm>
          <a:custGeom>
            <a:avLst/>
            <a:gdLst>
              <a:gd name="connsiteX0" fmla="*/ 0 w 2551501"/>
              <a:gd name="connsiteY0" fmla="*/ 0 h 1275750"/>
              <a:gd name="connsiteX1" fmla="*/ 2551501 w 2551501"/>
              <a:gd name="connsiteY1" fmla="*/ 0 h 1275750"/>
              <a:gd name="connsiteX2" fmla="*/ 2551501 w 2551501"/>
              <a:gd name="connsiteY2" fmla="*/ 1275750 h 1275750"/>
              <a:gd name="connsiteX3" fmla="*/ 0 w 2551501"/>
              <a:gd name="connsiteY3" fmla="*/ 1275750 h 1275750"/>
              <a:gd name="connsiteX4" fmla="*/ 0 w 2551501"/>
              <a:gd name="connsiteY4" fmla="*/ 0 h 127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1501" h="1275750">
                <a:moveTo>
                  <a:pt x="0" y="0"/>
                </a:moveTo>
                <a:lnTo>
                  <a:pt x="2551501" y="0"/>
                </a:lnTo>
                <a:lnTo>
                  <a:pt x="2551501" y="1275750"/>
                </a:lnTo>
                <a:lnTo>
                  <a:pt x="0" y="1275750"/>
                </a:lnTo>
                <a:lnTo>
                  <a:pt x="0" y="0"/>
                </a:lnTo>
                <a:close/>
              </a:path>
            </a:pathLst>
          </a:cu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algn="ctr" defTabSz="1111250">
              <a:spcBef>
                <a:spcPct val="0"/>
              </a:spcBef>
              <a:spcAft>
                <a:spcPct val="35000"/>
              </a:spcAft>
            </a:pPr>
            <a:r>
              <a:rPr lang="de-DE" sz="1200" dirty="0">
                <a:solidFill>
                  <a:schemeClr val="tx1"/>
                </a:solidFill>
              </a:rPr>
              <a:t>Daten werden abgerufen, indem Tabellen in einer Abfrage zusammengefügt werden</a:t>
            </a:r>
          </a:p>
        </p:txBody>
      </p:sp>
    </p:spTree>
    <p:extLst>
      <p:ext uri="{BB962C8B-B14F-4D97-AF65-F5344CB8AC3E}">
        <p14:creationId xmlns:p14="http://schemas.microsoft.com/office/powerpoint/2010/main" val="9952273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691A-BD83-2A4E-B7BB-0C0C20FF7D58}"/>
              </a:ext>
            </a:extLst>
          </p:cNvPr>
          <p:cNvSpPr>
            <a:spLocks noGrp="1"/>
          </p:cNvSpPr>
          <p:nvPr>
            <p:ph type="title"/>
          </p:nvPr>
        </p:nvSpPr>
        <p:spPr/>
        <p:txBody>
          <a:bodyPr/>
          <a:lstStyle/>
          <a:p>
            <a:r>
              <a:rPr lang="en-US" dirty="0"/>
              <a:t>Elastic Jobs (preview)</a:t>
            </a:r>
          </a:p>
        </p:txBody>
      </p:sp>
      <p:sp>
        <p:nvSpPr>
          <p:cNvPr id="9" name="Freeform: Shape 8">
            <a:extLst>
              <a:ext uri="{FF2B5EF4-FFF2-40B4-BE49-F238E27FC236}">
                <a16:creationId xmlns:a16="http://schemas.microsoft.com/office/drawing/2014/main" id="{5BF2A159-C71E-8418-F292-0E5FCDAC4F9E}"/>
              </a:ext>
              <a:ext uri="{C183D7F6-B498-43B3-948B-1728B52AA6E4}">
                <adec:decorative xmlns:adec="http://schemas.microsoft.com/office/drawing/2017/decorative" val="0"/>
              </a:ext>
            </a:extLst>
          </p:cNvPr>
          <p:cNvSpPr>
            <a:spLocks/>
          </p:cNvSpPr>
          <p:nvPr/>
        </p:nvSpPr>
        <p:spPr>
          <a:xfrm>
            <a:off x="418644" y="1699160"/>
            <a:ext cx="2746938" cy="3370202"/>
          </a:xfrm>
          <a:custGeom>
            <a:avLst/>
            <a:gdLst>
              <a:gd name="connsiteX0" fmla="*/ 0 w 4970617"/>
              <a:gd name="connsiteY0" fmla="*/ 0 h 1213512"/>
              <a:gd name="connsiteX1" fmla="*/ 4970617 w 4970617"/>
              <a:gd name="connsiteY1" fmla="*/ 0 h 1213512"/>
              <a:gd name="connsiteX2" fmla="*/ 4970617 w 4970617"/>
              <a:gd name="connsiteY2" fmla="*/ 1213512 h 1213512"/>
              <a:gd name="connsiteX3" fmla="*/ 0 w 4970617"/>
              <a:gd name="connsiteY3" fmla="*/ 1213512 h 1213512"/>
              <a:gd name="connsiteX4" fmla="*/ 0 w 4970617"/>
              <a:gd name="connsiteY4" fmla="*/ 0 h 1213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0617" h="1213512">
                <a:moveTo>
                  <a:pt x="0" y="0"/>
                </a:moveTo>
                <a:lnTo>
                  <a:pt x="4970617" y="0"/>
                </a:lnTo>
                <a:lnTo>
                  <a:pt x="4970617" y="1213512"/>
                </a:lnTo>
                <a:lnTo>
                  <a:pt x="0" y="1213512"/>
                </a:lnTo>
                <a:lnTo>
                  <a:pt x="0" y="0"/>
                </a:lnTo>
                <a:close/>
              </a:path>
            </a:pathLst>
          </a:custGeom>
          <a:solidFill>
            <a:schemeClr val="bg1">
              <a:lumMod val="95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34464" tIns="89642" rIns="134464" bIns="89642" numCol="1" spcCol="1270" anchor="t" anchorCtr="0">
            <a:noAutofit/>
          </a:bodyPr>
          <a:lstStyle/>
          <a:p>
            <a:pPr defTabSz="653615">
              <a:spcBef>
                <a:spcPct val="0"/>
              </a:spcBef>
              <a:spcAft>
                <a:spcPct val="35000"/>
              </a:spcAft>
            </a:pPr>
            <a:r>
              <a:rPr lang="en-US" sz="2157" dirty="0">
                <a:solidFill>
                  <a:schemeClr val="tx1"/>
                </a:solidFill>
              </a:rPr>
              <a:t>Require a dedicated SQL database</a:t>
            </a:r>
            <a:br>
              <a:rPr lang="en-US" sz="2157" dirty="0">
                <a:solidFill>
                  <a:schemeClr val="tx1"/>
                </a:solidFill>
              </a:rPr>
            </a:br>
            <a:r>
              <a:rPr lang="en-US" sz="2157" dirty="0">
                <a:solidFill>
                  <a:schemeClr val="tx1"/>
                </a:solidFill>
              </a:rPr>
              <a:t>to hold the metadata for your jobs.</a:t>
            </a:r>
          </a:p>
        </p:txBody>
      </p:sp>
      <p:sp>
        <p:nvSpPr>
          <p:cNvPr id="12" name="Freeform: Shape 11">
            <a:extLst>
              <a:ext uri="{FF2B5EF4-FFF2-40B4-BE49-F238E27FC236}">
                <a16:creationId xmlns:a16="http://schemas.microsoft.com/office/drawing/2014/main" id="{96372C1F-47A5-DBCF-4685-A3A9E8599131}"/>
              </a:ext>
              <a:ext uri="{C183D7F6-B498-43B3-948B-1728B52AA6E4}">
                <adec:decorative xmlns:adec="http://schemas.microsoft.com/office/drawing/2017/decorative" val="0"/>
              </a:ext>
            </a:extLst>
          </p:cNvPr>
          <p:cNvSpPr>
            <a:spLocks/>
          </p:cNvSpPr>
          <p:nvPr/>
        </p:nvSpPr>
        <p:spPr>
          <a:xfrm>
            <a:off x="3287903" y="1699160"/>
            <a:ext cx="2746938" cy="3370202"/>
          </a:xfrm>
          <a:custGeom>
            <a:avLst/>
            <a:gdLst>
              <a:gd name="connsiteX0" fmla="*/ 0 w 4970617"/>
              <a:gd name="connsiteY0" fmla="*/ 0 h 1213512"/>
              <a:gd name="connsiteX1" fmla="*/ 4970617 w 4970617"/>
              <a:gd name="connsiteY1" fmla="*/ 0 h 1213512"/>
              <a:gd name="connsiteX2" fmla="*/ 4970617 w 4970617"/>
              <a:gd name="connsiteY2" fmla="*/ 1213512 h 1213512"/>
              <a:gd name="connsiteX3" fmla="*/ 0 w 4970617"/>
              <a:gd name="connsiteY3" fmla="*/ 1213512 h 1213512"/>
              <a:gd name="connsiteX4" fmla="*/ 0 w 4970617"/>
              <a:gd name="connsiteY4" fmla="*/ 0 h 1213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0617" h="1213512">
                <a:moveTo>
                  <a:pt x="0" y="0"/>
                </a:moveTo>
                <a:lnTo>
                  <a:pt x="4970617" y="0"/>
                </a:lnTo>
                <a:lnTo>
                  <a:pt x="4970617" y="1213512"/>
                </a:lnTo>
                <a:lnTo>
                  <a:pt x="0" y="1213512"/>
                </a:lnTo>
                <a:lnTo>
                  <a:pt x="0" y="0"/>
                </a:lnTo>
                <a:close/>
              </a:path>
            </a:pathLst>
          </a:custGeom>
          <a:solidFill>
            <a:schemeClr val="bg1">
              <a:lumMod val="95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34464" tIns="89642" rIns="134464" bIns="89642" numCol="1" spcCol="1270" anchor="t" anchorCtr="0">
            <a:noAutofit/>
          </a:bodyPr>
          <a:lstStyle/>
          <a:p>
            <a:pPr defTabSz="653615">
              <a:spcBef>
                <a:spcPct val="0"/>
              </a:spcBef>
              <a:spcAft>
                <a:spcPct val="35000"/>
              </a:spcAft>
            </a:pPr>
            <a:r>
              <a:rPr lang="en-US" sz="2157" dirty="0">
                <a:solidFill>
                  <a:schemeClr val="tx1"/>
                </a:solidFill>
              </a:rPr>
              <a:t>Define a target group, a SQL Database server, one or more single databases or elastic pools as job targets or SQL Databases in shard maps. </a:t>
            </a:r>
          </a:p>
        </p:txBody>
      </p:sp>
      <p:sp>
        <p:nvSpPr>
          <p:cNvPr id="3" name="Freeform: Shape 2">
            <a:extLst>
              <a:ext uri="{FF2B5EF4-FFF2-40B4-BE49-F238E27FC236}">
                <a16:creationId xmlns:a16="http://schemas.microsoft.com/office/drawing/2014/main" id="{DC4E37A2-342B-E9F2-BE31-C579AF52E32F}"/>
              </a:ext>
              <a:ext uri="{C183D7F6-B498-43B3-948B-1728B52AA6E4}">
                <adec:decorative xmlns:adec="http://schemas.microsoft.com/office/drawing/2017/decorative" val="0"/>
              </a:ext>
            </a:extLst>
          </p:cNvPr>
          <p:cNvSpPr>
            <a:spLocks/>
          </p:cNvSpPr>
          <p:nvPr/>
        </p:nvSpPr>
        <p:spPr>
          <a:xfrm>
            <a:off x="6157161" y="1699160"/>
            <a:ext cx="2746938" cy="3370202"/>
          </a:xfrm>
          <a:custGeom>
            <a:avLst/>
            <a:gdLst>
              <a:gd name="connsiteX0" fmla="*/ 0 w 4970617"/>
              <a:gd name="connsiteY0" fmla="*/ 0 h 1213512"/>
              <a:gd name="connsiteX1" fmla="*/ 4970617 w 4970617"/>
              <a:gd name="connsiteY1" fmla="*/ 0 h 1213512"/>
              <a:gd name="connsiteX2" fmla="*/ 4970617 w 4970617"/>
              <a:gd name="connsiteY2" fmla="*/ 1213512 h 1213512"/>
              <a:gd name="connsiteX3" fmla="*/ 0 w 4970617"/>
              <a:gd name="connsiteY3" fmla="*/ 1213512 h 1213512"/>
              <a:gd name="connsiteX4" fmla="*/ 0 w 4970617"/>
              <a:gd name="connsiteY4" fmla="*/ 0 h 1213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0617" h="1213512">
                <a:moveTo>
                  <a:pt x="0" y="0"/>
                </a:moveTo>
                <a:lnTo>
                  <a:pt x="4970617" y="0"/>
                </a:lnTo>
                <a:lnTo>
                  <a:pt x="4970617" y="1213512"/>
                </a:lnTo>
                <a:lnTo>
                  <a:pt x="0" y="1213512"/>
                </a:lnTo>
                <a:lnTo>
                  <a:pt x="0" y="0"/>
                </a:lnTo>
                <a:close/>
              </a:path>
            </a:pathLst>
          </a:custGeom>
          <a:solidFill>
            <a:schemeClr val="bg1">
              <a:lumMod val="95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34464" tIns="89642" rIns="134464" bIns="89642" numCol="1" spcCol="1270" anchor="t" anchorCtr="0">
            <a:noAutofit/>
          </a:bodyPr>
          <a:lstStyle/>
          <a:p>
            <a:pPr defTabSz="653615">
              <a:spcBef>
                <a:spcPct val="0"/>
              </a:spcBef>
              <a:spcAft>
                <a:spcPct val="35000"/>
              </a:spcAft>
            </a:pPr>
            <a:r>
              <a:rPr lang="en-US" sz="2157" dirty="0">
                <a:solidFill>
                  <a:schemeClr val="tx1"/>
                </a:solidFill>
              </a:rPr>
              <a:t>Database resources can run on different Azure subscriptions, and/or regions. The execution runs in parallel.</a:t>
            </a:r>
          </a:p>
        </p:txBody>
      </p:sp>
      <p:sp>
        <p:nvSpPr>
          <p:cNvPr id="4" name="Freeform: Shape 3">
            <a:extLst>
              <a:ext uri="{FF2B5EF4-FFF2-40B4-BE49-F238E27FC236}">
                <a16:creationId xmlns:a16="http://schemas.microsoft.com/office/drawing/2014/main" id="{637F452A-824B-6C1E-AB20-4E052E505583}"/>
              </a:ext>
              <a:ext uri="{C183D7F6-B498-43B3-948B-1728B52AA6E4}">
                <adec:decorative xmlns:adec="http://schemas.microsoft.com/office/drawing/2017/decorative" val="0"/>
              </a:ext>
            </a:extLst>
          </p:cNvPr>
          <p:cNvSpPr>
            <a:spLocks/>
          </p:cNvSpPr>
          <p:nvPr/>
        </p:nvSpPr>
        <p:spPr>
          <a:xfrm>
            <a:off x="9026419" y="1699159"/>
            <a:ext cx="2746938" cy="3370202"/>
          </a:xfrm>
          <a:custGeom>
            <a:avLst/>
            <a:gdLst>
              <a:gd name="connsiteX0" fmla="*/ 0 w 4970617"/>
              <a:gd name="connsiteY0" fmla="*/ 0 h 1213512"/>
              <a:gd name="connsiteX1" fmla="*/ 4970617 w 4970617"/>
              <a:gd name="connsiteY1" fmla="*/ 0 h 1213512"/>
              <a:gd name="connsiteX2" fmla="*/ 4970617 w 4970617"/>
              <a:gd name="connsiteY2" fmla="*/ 1213512 h 1213512"/>
              <a:gd name="connsiteX3" fmla="*/ 0 w 4970617"/>
              <a:gd name="connsiteY3" fmla="*/ 1213512 h 1213512"/>
              <a:gd name="connsiteX4" fmla="*/ 0 w 4970617"/>
              <a:gd name="connsiteY4" fmla="*/ 0 h 1213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0617" h="1213512">
                <a:moveTo>
                  <a:pt x="0" y="0"/>
                </a:moveTo>
                <a:lnTo>
                  <a:pt x="4970617" y="0"/>
                </a:lnTo>
                <a:lnTo>
                  <a:pt x="4970617" y="1213512"/>
                </a:lnTo>
                <a:lnTo>
                  <a:pt x="0" y="1213512"/>
                </a:lnTo>
                <a:lnTo>
                  <a:pt x="0" y="0"/>
                </a:lnTo>
                <a:close/>
              </a:path>
            </a:pathLst>
          </a:custGeom>
          <a:solidFill>
            <a:schemeClr val="bg1">
              <a:lumMod val="95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34464" tIns="89642" rIns="134464" bIns="89642" numCol="1" spcCol="1270" anchor="t" anchorCtr="0">
            <a:noAutofit/>
          </a:bodyPr>
          <a:lstStyle/>
          <a:p>
            <a:pPr defTabSz="653615">
              <a:spcBef>
                <a:spcPct val="0"/>
              </a:spcBef>
              <a:spcAft>
                <a:spcPct val="35000"/>
              </a:spcAft>
            </a:pPr>
            <a:r>
              <a:rPr lang="en-US" sz="2157" dirty="0">
                <a:solidFill>
                  <a:srgbClr val="171717"/>
                </a:solidFill>
                <a:latin typeface="Segoe UI" panose="020B0502040204020203" pitchFamily="34" charset="0"/>
              </a:rPr>
              <a:t>Azure SQL Managed Instance doesn't support elastic jobs.</a:t>
            </a:r>
            <a:endParaRPr lang="en-US" sz="2157" dirty="0">
              <a:solidFill>
                <a:schemeClr val="tx1"/>
              </a:solidFill>
            </a:endParaRPr>
          </a:p>
        </p:txBody>
      </p:sp>
    </p:spTree>
    <p:extLst>
      <p:ext uri="{BB962C8B-B14F-4D97-AF65-F5344CB8AC3E}">
        <p14:creationId xmlns:p14="http://schemas.microsoft.com/office/powerpoint/2010/main" val="41800948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691A-BD83-2A4E-B7BB-0C0C20FF7D58}"/>
              </a:ext>
            </a:extLst>
          </p:cNvPr>
          <p:cNvSpPr>
            <a:spLocks noGrp="1"/>
          </p:cNvSpPr>
          <p:nvPr>
            <p:ph type="title"/>
          </p:nvPr>
        </p:nvSpPr>
        <p:spPr/>
        <p:txBody>
          <a:bodyPr/>
          <a:lstStyle/>
          <a:p>
            <a:r>
              <a:rPr lang="en-US" dirty="0"/>
              <a:t>Elastic Jobs (preview)</a:t>
            </a:r>
          </a:p>
        </p:txBody>
      </p:sp>
      <p:sp>
        <p:nvSpPr>
          <p:cNvPr id="9" name="Freeform: Shape 8">
            <a:extLst>
              <a:ext uri="{FF2B5EF4-FFF2-40B4-BE49-F238E27FC236}">
                <a16:creationId xmlns:a16="http://schemas.microsoft.com/office/drawing/2014/main" id="{5BF2A159-C71E-8418-F292-0E5FCDAC4F9E}"/>
              </a:ext>
              <a:ext uri="{C183D7F6-B498-43B3-948B-1728B52AA6E4}">
                <adec:decorative xmlns:adec="http://schemas.microsoft.com/office/drawing/2017/decorative" val="0"/>
              </a:ext>
            </a:extLst>
          </p:cNvPr>
          <p:cNvSpPr>
            <a:spLocks/>
          </p:cNvSpPr>
          <p:nvPr/>
        </p:nvSpPr>
        <p:spPr>
          <a:xfrm>
            <a:off x="418644" y="1699160"/>
            <a:ext cx="2746938" cy="3370202"/>
          </a:xfrm>
          <a:custGeom>
            <a:avLst/>
            <a:gdLst>
              <a:gd name="connsiteX0" fmla="*/ 0 w 4970617"/>
              <a:gd name="connsiteY0" fmla="*/ 0 h 1213512"/>
              <a:gd name="connsiteX1" fmla="*/ 4970617 w 4970617"/>
              <a:gd name="connsiteY1" fmla="*/ 0 h 1213512"/>
              <a:gd name="connsiteX2" fmla="*/ 4970617 w 4970617"/>
              <a:gd name="connsiteY2" fmla="*/ 1213512 h 1213512"/>
              <a:gd name="connsiteX3" fmla="*/ 0 w 4970617"/>
              <a:gd name="connsiteY3" fmla="*/ 1213512 h 1213512"/>
              <a:gd name="connsiteX4" fmla="*/ 0 w 4970617"/>
              <a:gd name="connsiteY4" fmla="*/ 0 h 1213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0617" h="1213512">
                <a:moveTo>
                  <a:pt x="0" y="0"/>
                </a:moveTo>
                <a:lnTo>
                  <a:pt x="4970617" y="0"/>
                </a:lnTo>
                <a:lnTo>
                  <a:pt x="4970617" y="1213512"/>
                </a:lnTo>
                <a:lnTo>
                  <a:pt x="0" y="1213512"/>
                </a:lnTo>
                <a:lnTo>
                  <a:pt x="0" y="0"/>
                </a:lnTo>
                <a:close/>
              </a:path>
            </a:pathLst>
          </a:custGeom>
          <a:solidFill>
            <a:schemeClr val="bg1">
              <a:lumMod val="95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34464" tIns="89642" rIns="134464" bIns="89642" numCol="1" spcCol="1270" anchor="t" anchorCtr="0">
            <a:noAutofit/>
          </a:bodyPr>
          <a:lstStyle/>
          <a:p>
            <a:pPr defTabSz="653615">
              <a:spcBef>
                <a:spcPct val="0"/>
              </a:spcBef>
              <a:spcAft>
                <a:spcPct val="35000"/>
              </a:spcAft>
            </a:pPr>
            <a:r>
              <a:rPr lang="en-US" sz="2157" dirty="0">
                <a:solidFill>
                  <a:schemeClr val="tx1"/>
                </a:solidFill>
              </a:rPr>
              <a:t>Require a dedicated SQL database</a:t>
            </a:r>
            <a:br>
              <a:rPr lang="en-US" sz="2157" dirty="0">
                <a:solidFill>
                  <a:schemeClr val="tx1"/>
                </a:solidFill>
              </a:rPr>
            </a:br>
            <a:r>
              <a:rPr lang="en-US" sz="2157" dirty="0">
                <a:solidFill>
                  <a:schemeClr val="tx1"/>
                </a:solidFill>
              </a:rPr>
              <a:t>to hold the metadata for your jobs.</a:t>
            </a:r>
          </a:p>
        </p:txBody>
      </p:sp>
      <p:sp>
        <p:nvSpPr>
          <p:cNvPr id="12" name="Freeform: Shape 11">
            <a:extLst>
              <a:ext uri="{FF2B5EF4-FFF2-40B4-BE49-F238E27FC236}">
                <a16:creationId xmlns:a16="http://schemas.microsoft.com/office/drawing/2014/main" id="{96372C1F-47A5-DBCF-4685-A3A9E8599131}"/>
              </a:ext>
              <a:ext uri="{C183D7F6-B498-43B3-948B-1728B52AA6E4}">
                <adec:decorative xmlns:adec="http://schemas.microsoft.com/office/drawing/2017/decorative" val="0"/>
              </a:ext>
            </a:extLst>
          </p:cNvPr>
          <p:cNvSpPr>
            <a:spLocks/>
          </p:cNvSpPr>
          <p:nvPr/>
        </p:nvSpPr>
        <p:spPr>
          <a:xfrm>
            <a:off x="3287903" y="1699160"/>
            <a:ext cx="2746938" cy="3370202"/>
          </a:xfrm>
          <a:custGeom>
            <a:avLst/>
            <a:gdLst>
              <a:gd name="connsiteX0" fmla="*/ 0 w 4970617"/>
              <a:gd name="connsiteY0" fmla="*/ 0 h 1213512"/>
              <a:gd name="connsiteX1" fmla="*/ 4970617 w 4970617"/>
              <a:gd name="connsiteY1" fmla="*/ 0 h 1213512"/>
              <a:gd name="connsiteX2" fmla="*/ 4970617 w 4970617"/>
              <a:gd name="connsiteY2" fmla="*/ 1213512 h 1213512"/>
              <a:gd name="connsiteX3" fmla="*/ 0 w 4970617"/>
              <a:gd name="connsiteY3" fmla="*/ 1213512 h 1213512"/>
              <a:gd name="connsiteX4" fmla="*/ 0 w 4970617"/>
              <a:gd name="connsiteY4" fmla="*/ 0 h 1213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0617" h="1213512">
                <a:moveTo>
                  <a:pt x="0" y="0"/>
                </a:moveTo>
                <a:lnTo>
                  <a:pt x="4970617" y="0"/>
                </a:lnTo>
                <a:lnTo>
                  <a:pt x="4970617" y="1213512"/>
                </a:lnTo>
                <a:lnTo>
                  <a:pt x="0" y="1213512"/>
                </a:lnTo>
                <a:lnTo>
                  <a:pt x="0" y="0"/>
                </a:lnTo>
                <a:close/>
              </a:path>
            </a:pathLst>
          </a:custGeom>
          <a:solidFill>
            <a:schemeClr val="bg1">
              <a:lumMod val="95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34464" tIns="89642" rIns="134464" bIns="89642" numCol="1" spcCol="1270" anchor="t" anchorCtr="0">
            <a:noAutofit/>
          </a:bodyPr>
          <a:lstStyle/>
          <a:p>
            <a:pPr defTabSz="653615">
              <a:spcBef>
                <a:spcPct val="0"/>
              </a:spcBef>
              <a:spcAft>
                <a:spcPct val="35000"/>
              </a:spcAft>
            </a:pPr>
            <a:r>
              <a:rPr lang="en-US" sz="2157" dirty="0">
                <a:solidFill>
                  <a:schemeClr val="tx1"/>
                </a:solidFill>
              </a:rPr>
              <a:t>Define a target group, a SQL Database server, one or more single databases or elastic pools as job targets or SQL Databases in shard maps. </a:t>
            </a:r>
          </a:p>
        </p:txBody>
      </p:sp>
      <p:sp>
        <p:nvSpPr>
          <p:cNvPr id="3" name="Freeform: Shape 2">
            <a:extLst>
              <a:ext uri="{FF2B5EF4-FFF2-40B4-BE49-F238E27FC236}">
                <a16:creationId xmlns:a16="http://schemas.microsoft.com/office/drawing/2014/main" id="{DC4E37A2-342B-E9F2-BE31-C579AF52E32F}"/>
              </a:ext>
              <a:ext uri="{C183D7F6-B498-43B3-948B-1728B52AA6E4}">
                <adec:decorative xmlns:adec="http://schemas.microsoft.com/office/drawing/2017/decorative" val="0"/>
              </a:ext>
            </a:extLst>
          </p:cNvPr>
          <p:cNvSpPr>
            <a:spLocks/>
          </p:cNvSpPr>
          <p:nvPr/>
        </p:nvSpPr>
        <p:spPr>
          <a:xfrm>
            <a:off x="6157161" y="1699160"/>
            <a:ext cx="2746938" cy="3370202"/>
          </a:xfrm>
          <a:custGeom>
            <a:avLst/>
            <a:gdLst>
              <a:gd name="connsiteX0" fmla="*/ 0 w 4970617"/>
              <a:gd name="connsiteY0" fmla="*/ 0 h 1213512"/>
              <a:gd name="connsiteX1" fmla="*/ 4970617 w 4970617"/>
              <a:gd name="connsiteY1" fmla="*/ 0 h 1213512"/>
              <a:gd name="connsiteX2" fmla="*/ 4970617 w 4970617"/>
              <a:gd name="connsiteY2" fmla="*/ 1213512 h 1213512"/>
              <a:gd name="connsiteX3" fmla="*/ 0 w 4970617"/>
              <a:gd name="connsiteY3" fmla="*/ 1213512 h 1213512"/>
              <a:gd name="connsiteX4" fmla="*/ 0 w 4970617"/>
              <a:gd name="connsiteY4" fmla="*/ 0 h 1213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0617" h="1213512">
                <a:moveTo>
                  <a:pt x="0" y="0"/>
                </a:moveTo>
                <a:lnTo>
                  <a:pt x="4970617" y="0"/>
                </a:lnTo>
                <a:lnTo>
                  <a:pt x="4970617" y="1213512"/>
                </a:lnTo>
                <a:lnTo>
                  <a:pt x="0" y="1213512"/>
                </a:lnTo>
                <a:lnTo>
                  <a:pt x="0" y="0"/>
                </a:lnTo>
                <a:close/>
              </a:path>
            </a:pathLst>
          </a:custGeom>
          <a:solidFill>
            <a:schemeClr val="bg1">
              <a:lumMod val="95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34464" tIns="89642" rIns="134464" bIns="89642" numCol="1" spcCol="1270" anchor="t" anchorCtr="0">
            <a:noAutofit/>
          </a:bodyPr>
          <a:lstStyle/>
          <a:p>
            <a:pPr defTabSz="653615">
              <a:spcBef>
                <a:spcPct val="0"/>
              </a:spcBef>
              <a:spcAft>
                <a:spcPct val="35000"/>
              </a:spcAft>
            </a:pPr>
            <a:r>
              <a:rPr lang="en-US" sz="2157" dirty="0">
                <a:solidFill>
                  <a:schemeClr val="tx1"/>
                </a:solidFill>
              </a:rPr>
              <a:t>Database resources can run on different Azure subscriptions, and/or regions. The execution runs in parallel.</a:t>
            </a:r>
          </a:p>
        </p:txBody>
      </p:sp>
      <p:sp>
        <p:nvSpPr>
          <p:cNvPr id="4" name="Freeform: Shape 3">
            <a:extLst>
              <a:ext uri="{FF2B5EF4-FFF2-40B4-BE49-F238E27FC236}">
                <a16:creationId xmlns:a16="http://schemas.microsoft.com/office/drawing/2014/main" id="{637F452A-824B-6C1E-AB20-4E052E505583}"/>
              </a:ext>
              <a:ext uri="{C183D7F6-B498-43B3-948B-1728B52AA6E4}">
                <adec:decorative xmlns:adec="http://schemas.microsoft.com/office/drawing/2017/decorative" val="0"/>
              </a:ext>
            </a:extLst>
          </p:cNvPr>
          <p:cNvSpPr>
            <a:spLocks/>
          </p:cNvSpPr>
          <p:nvPr/>
        </p:nvSpPr>
        <p:spPr>
          <a:xfrm>
            <a:off x="9026419" y="1699159"/>
            <a:ext cx="2746938" cy="3370202"/>
          </a:xfrm>
          <a:custGeom>
            <a:avLst/>
            <a:gdLst>
              <a:gd name="connsiteX0" fmla="*/ 0 w 4970617"/>
              <a:gd name="connsiteY0" fmla="*/ 0 h 1213512"/>
              <a:gd name="connsiteX1" fmla="*/ 4970617 w 4970617"/>
              <a:gd name="connsiteY1" fmla="*/ 0 h 1213512"/>
              <a:gd name="connsiteX2" fmla="*/ 4970617 w 4970617"/>
              <a:gd name="connsiteY2" fmla="*/ 1213512 h 1213512"/>
              <a:gd name="connsiteX3" fmla="*/ 0 w 4970617"/>
              <a:gd name="connsiteY3" fmla="*/ 1213512 h 1213512"/>
              <a:gd name="connsiteX4" fmla="*/ 0 w 4970617"/>
              <a:gd name="connsiteY4" fmla="*/ 0 h 1213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0617" h="1213512">
                <a:moveTo>
                  <a:pt x="0" y="0"/>
                </a:moveTo>
                <a:lnTo>
                  <a:pt x="4970617" y="0"/>
                </a:lnTo>
                <a:lnTo>
                  <a:pt x="4970617" y="1213512"/>
                </a:lnTo>
                <a:lnTo>
                  <a:pt x="0" y="1213512"/>
                </a:lnTo>
                <a:lnTo>
                  <a:pt x="0" y="0"/>
                </a:lnTo>
                <a:close/>
              </a:path>
            </a:pathLst>
          </a:custGeom>
          <a:solidFill>
            <a:schemeClr val="bg1">
              <a:lumMod val="95000"/>
            </a:schemeClr>
          </a:solid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34464" tIns="89642" rIns="134464" bIns="89642" numCol="1" spcCol="1270" anchor="t" anchorCtr="0">
            <a:noAutofit/>
          </a:bodyPr>
          <a:lstStyle/>
          <a:p>
            <a:pPr defTabSz="653615">
              <a:spcBef>
                <a:spcPct val="0"/>
              </a:spcBef>
              <a:spcAft>
                <a:spcPct val="35000"/>
              </a:spcAft>
            </a:pPr>
            <a:r>
              <a:rPr lang="en-US" sz="2157" dirty="0">
                <a:solidFill>
                  <a:srgbClr val="171717"/>
                </a:solidFill>
                <a:latin typeface="Segoe UI" panose="020B0502040204020203" pitchFamily="34" charset="0"/>
              </a:rPr>
              <a:t>Azure SQL Managed Instance doesn't support elastic jobs.</a:t>
            </a:r>
            <a:endParaRPr lang="en-US" sz="2157" dirty="0">
              <a:solidFill>
                <a:schemeClr val="tx1"/>
              </a:solidFill>
            </a:endParaRPr>
          </a:p>
        </p:txBody>
      </p:sp>
      <p:pic>
        <p:nvPicPr>
          <p:cNvPr id="6" name="Picture 5">
            <a:extLst>
              <a:ext uri="{FF2B5EF4-FFF2-40B4-BE49-F238E27FC236}">
                <a16:creationId xmlns:a16="http://schemas.microsoft.com/office/drawing/2014/main" id="{BEFFA1D9-954E-A0AB-0BC4-EED63DEB13C9}"/>
              </a:ext>
            </a:extLst>
          </p:cNvPr>
          <p:cNvPicPr>
            <a:picLocks noChangeAspect="1"/>
          </p:cNvPicPr>
          <p:nvPr/>
        </p:nvPicPr>
        <p:blipFill>
          <a:blip r:embed="rId3"/>
          <a:stretch>
            <a:fillRect/>
          </a:stretch>
        </p:blipFill>
        <p:spPr>
          <a:xfrm>
            <a:off x="3165582" y="1012498"/>
            <a:ext cx="6759468" cy="5574039"/>
          </a:xfrm>
          <a:prstGeom prst="rect">
            <a:avLst/>
          </a:prstGeom>
        </p:spPr>
      </p:pic>
    </p:spTree>
    <p:extLst>
      <p:ext uri="{BB962C8B-B14F-4D97-AF65-F5344CB8AC3E}">
        <p14:creationId xmlns:p14="http://schemas.microsoft.com/office/powerpoint/2010/main" val="2114399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BD6533-1AC1-FB9B-F9A9-68FD58220F60}"/>
              </a:ext>
            </a:extLst>
          </p:cNvPr>
          <p:cNvPicPr>
            <a:picLocks noChangeAspect="1"/>
          </p:cNvPicPr>
          <p:nvPr/>
        </p:nvPicPr>
        <p:blipFill>
          <a:blip r:embed="rId3"/>
          <a:stretch>
            <a:fillRect/>
          </a:stretch>
        </p:blipFill>
        <p:spPr>
          <a:xfrm>
            <a:off x="1145406" y="3766"/>
            <a:ext cx="9906631" cy="6854233"/>
          </a:xfrm>
          <a:prstGeom prst="rect">
            <a:avLst/>
          </a:prstGeom>
        </p:spPr>
      </p:pic>
      <p:sp>
        <p:nvSpPr>
          <p:cNvPr id="2" name="Title 1">
            <a:extLst>
              <a:ext uri="{FF2B5EF4-FFF2-40B4-BE49-F238E27FC236}">
                <a16:creationId xmlns:a16="http://schemas.microsoft.com/office/drawing/2014/main" id="{1843691A-BD83-2A4E-B7BB-0C0C20FF7D58}"/>
              </a:ext>
            </a:extLst>
          </p:cNvPr>
          <p:cNvSpPr>
            <a:spLocks noGrp="1"/>
          </p:cNvSpPr>
          <p:nvPr>
            <p:ph type="title"/>
          </p:nvPr>
        </p:nvSpPr>
        <p:spPr>
          <a:xfrm>
            <a:off x="424090" y="755182"/>
            <a:ext cx="11343820" cy="403137"/>
          </a:xfrm>
        </p:spPr>
        <p:txBody>
          <a:bodyPr/>
          <a:lstStyle/>
          <a:p>
            <a:r>
              <a:rPr lang="en-US" dirty="0"/>
              <a:t>Permissions</a:t>
            </a:r>
          </a:p>
        </p:txBody>
      </p:sp>
    </p:spTree>
    <p:extLst>
      <p:ext uri="{BB962C8B-B14F-4D97-AF65-F5344CB8AC3E}">
        <p14:creationId xmlns:p14="http://schemas.microsoft.com/office/powerpoint/2010/main" val="15484889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74722F-7C4B-4FA1-BD20-BB5EE755DECD}"/>
              </a:ext>
            </a:extLst>
          </p:cNvPr>
          <p:cNvSpPr>
            <a:spLocks noGrp="1"/>
          </p:cNvSpPr>
          <p:nvPr>
            <p:ph type="body" sz="quarter" idx="21"/>
          </p:nvPr>
        </p:nvSpPr>
        <p:spPr>
          <a:xfrm>
            <a:off x="6366626" y="279799"/>
            <a:ext cx="5204387" cy="666000"/>
          </a:xfrm>
        </p:spPr>
        <p:txBody>
          <a:bodyPr/>
          <a:lstStyle/>
          <a:p>
            <a:r>
              <a:rPr lang="de-DE" sz="2400" dirty="0"/>
              <a:t>Was sind Azure Data Services?</a:t>
            </a:r>
          </a:p>
        </p:txBody>
      </p:sp>
      <p:sp>
        <p:nvSpPr>
          <p:cNvPr id="3" name="Text Placeholder 2">
            <a:extLst>
              <a:ext uri="{FF2B5EF4-FFF2-40B4-BE49-F238E27FC236}">
                <a16:creationId xmlns:a16="http://schemas.microsoft.com/office/drawing/2014/main" id="{01B445F9-6AF4-46EC-8581-CA3BC588510F}"/>
              </a:ext>
            </a:extLst>
          </p:cNvPr>
          <p:cNvSpPr>
            <a:spLocks noGrp="1"/>
          </p:cNvSpPr>
          <p:nvPr>
            <p:ph type="body" sz="quarter" idx="22"/>
          </p:nvPr>
        </p:nvSpPr>
        <p:spPr>
          <a:xfrm>
            <a:off x="6366626" y="1605251"/>
            <a:ext cx="5204387" cy="666000"/>
          </a:xfrm>
        </p:spPr>
        <p:txBody>
          <a:bodyPr/>
          <a:lstStyle/>
          <a:p>
            <a:r>
              <a:rPr lang="de-DE" sz="2400"/>
              <a:t>IaaS gegenüber PaaS</a:t>
            </a:r>
          </a:p>
        </p:txBody>
      </p:sp>
      <p:sp>
        <p:nvSpPr>
          <p:cNvPr id="4" name="Text Placeholder 3">
            <a:extLst>
              <a:ext uri="{FF2B5EF4-FFF2-40B4-BE49-F238E27FC236}">
                <a16:creationId xmlns:a16="http://schemas.microsoft.com/office/drawing/2014/main" id="{428D3E8C-7285-482A-976B-6CD14F567ED8}"/>
              </a:ext>
            </a:extLst>
          </p:cNvPr>
          <p:cNvSpPr>
            <a:spLocks noGrp="1"/>
          </p:cNvSpPr>
          <p:nvPr>
            <p:ph type="body" sz="quarter" idx="23"/>
          </p:nvPr>
        </p:nvSpPr>
        <p:spPr>
          <a:xfrm>
            <a:off x="6366626" y="2930703"/>
            <a:ext cx="5204387" cy="666000"/>
          </a:xfrm>
        </p:spPr>
        <p:txBody>
          <a:bodyPr/>
          <a:lstStyle/>
          <a:p>
            <a:r>
              <a:rPr lang="de-DE" sz="2400"/>
              <a:t>SQL Server auf Azure Virtual Machines</a:t>
            </a:r>
          </a:p>
        </p:txBody>
      </p:sp>
      <p:sp>
        <p:nvSpPr>
          <p:cNvPr id="5" name="TextBox 4">
            <a:extLst>
              <a:ext uri="{FF2B5EF4-FFF2-40B4-BE49-F238E27FC236}">
                <a16:creationId xmlns:a16="http://schemas.microsoft.com/office/drawing/2014/main" id="{5E2188E2-C4C1-4FBD-88EA-803A0C3A08E0}"/>
              </a:ext>
            </a:extLst>
          </p:cNvPr>
          <p:cNvSpPr txBox="1"/>
          <p:nvPr/>
        </p:nvSpPr>
        <p:spPr>
          <a:xfrm>
            <a:off x="6366626" y="4256155"/>
            <a:ext cx="2248821" cy="664797"/>
          </a:xfrm>
          <a:prstGeom prst="rect">
            <a:avLst/>
          </a:prstGeom>
        </p:spPr>
        <p:txBody>
          <a:bodyPr vert="horz" wrap="square" lIns="0" tIns="0" rIns="0" bIns="0" rtlCol="0" anchor="ctr">
            <a:noAutofit/>
          </a:bodyPr>
          <a:lstStyle>
            <a:lvl1pPr marR="0" indent="0" fontAlgn="auto">
              <a:lnSpc>
                <a:spcPct val="100000"/>
              </a:lnSpc>
              <a:spcBef>
                <a:spcPts val="200"/>
              </a:spcBef>
              <a:spcAft>
                <a:spcPts val="400"/>
              </a:spcAft>
              <a:buClrTx/>
              <a:buSzPct val="90000"/>
              <a:buFont typeface="Wingdings" panose="05000000000000000000" pitchFamily="2" charset="2"/>
              <a:buNone/>
              <a:tabLst/>
              <a:defRPr lang="en-US" sz="2400" b="0" spc="0" baseline="0" dirty="0"/>
            </a:lvl1pPr>
            <a:lvl2pPr marL="0" marR="0" indent="0" fontAlgn="auto">
              <a:lnSpc>
                <a:spcPct val="100000"/>
              </a:lnSpc>
              <a:spcBef>
                <a:spcPts val="200"/>
              </a:spcBef>
              <a:spcAft>
                <a:spcPts val="400"/>
              </a:spcAft>
              <a:buClrTx/>
              <a:buSzPct val="90000"/>
              <a:buFontTx/>
              <a:buNone/>
              <a:tabLst/>
              <a:defRPr sz="2000" spc="0" baseline="0"/>
            </a:lvl2pPr>
            <a:lvl3pPr marL="342900" marR="0" indent="-228600" fontAlgn="auto">
              <a:lnSpc>
                <a:spcPct val="100000"/>
              </a:lnSpc>
              <a:spcBef>
                <a:spcPts val="200"/>
              </a:spcBef>
              <a:spcAft>
                <a:spcPts val="400"/>
              </a:spcAft>
              <a:buClrTx/>
              <a:buSzPct val="100000"/>
              <a:buFont typeface="Arial" panose="020B0604020202020204" pitchFamily="34" charset="0"/>
              <a:buChar char="•"/>
              <a:tabLst/>
              <a:defRPr sz="1800" spc="0" baseline="0"/>
            </a:lvl3pPr>
            <a:lvl4pPr marL="685800" marR="0" indent="-228600" fontAlgn="auto">
              <a:lnSpc>
                <a:spcPct val="100000"/>
              </a:lnSpc>
              <a:spcBef>
                <a:spcPts val="200"/>
              </a:spcBef>
              <a:spcAft>
                <a:spcPts val="400"/>
              </a:spcAft>
              <a:buClrTx/>
              <a:buSzPct val="100000"/>
              <a:buFont typeface="Arial" panose="020B0604020202020204" pitchFamily="34" charset="0"/>
              <a:buChar char="‒"/>
              <a:tabLst/>
              <a:defRPr sz="1800" spc="0" baseline="0"/>
            </a:lvl4pPr>
            <a:lvl5pPr marL="685800" marR="0" indent="0" fontAlgn="auto">
              <a:lnSpc>
                <a:spcPct val="100000"/>
              </a:lnSpc>
              <a:spcBef>
                <a:spcPts val="200"/>
              </a:spcBef>
              <a:spcAft>
                <a:spcPts val="400"/>
              </a:spcAft>
              <a:buClrTx/>
              <a:buSzPct val="100000"/>
              <a:buFont typeface="Arial" panose="020B0604020202020204" pitchFamily="34" charset="0"/>
              <a:buNone/>
              <a:tabLst/>
              <a:defRPr sz="1200" b="1" spc="0" baseline="0"/>
            </a:lvl5pPr>
            <a:lvl6pPr marL="2285916" indent="0">
              <a:spcBef>
                <a:spcPct val="20000"/>
              </a:spcBef>
              <a:buFont typeface="Arial" pitchFamily="34" charset="0"/>
              <a:buNone/>
              <a:defRPr sz="1961"/>
            </a:lvl6pPr>
            <a:lvl7pPr marL="0" indent="0">
              <a:lnSpc>
                <a:spcPct val="100000"/>
              </a:lnSpc>
              <a:spcBef>
                <a:spcPts val="392"/>
              </a:spcBef>
              <a:spcAft>
                <a:spcPts val="588"/>
              </a:spcAft>
              <a:buFont typeface="Arial" pitchFamily="34" charset="0"/>
              <a:buNone/>
              <a:defRPr sz="1200"/>
            </a:lvl7pPr>
            <a:lvl8pPr marL="3428877" indent="-228592">
              <a:spcBef>
                <a:spcPct val="20000"/>
              </a:spcBef>
              <a:buFont typeface="Arial" pitchFamily="34" charset="0"/>
              <a:buChar char="•"/>
              <a:defRPr sz="1961"/>
            </a:lvl8pPr>
            <a:lvl9pPr marL="3886061" indent="-228592">
              <a:spcBef>
                <a:spcPct val="20000"/>
              </a:spcBef>
              <a:buFont typeface="Arial" pitchFamily="34" charset="0"/>
              <a:buChar char="•"/>
              <a:defRPr sz="1961"/>
            </a:lvl9pPr>
          </a:lstStyle>
          <a:p>
            <a:r>
              <a:rPr lang="de-DE"/>
              <a:t>Azure SQL-DB</a:t>
            </a:r>
          </a:p>
        </p:txBody>
      </p:sp>
      <p:sp>
        <p:nvSpPr>
          <p:cNvPr id="6" name="TextBox 5">
            <a:extLst>
              <a:ext uri="{FF2B5EF4-FFF2-40B4-BE49-F238E27FC236}">
                <a16:creationId xmlns:a16="http://schemas.microsoft.com/office/drawing/2014/main" id="{2524549E-F2E8-481C-BEFF-E30D2E902F71}"/>
              </a:ext>
            </a:extLst>
          </p:cNvPr>
          <p:cNvSpPr txBox="1"/>
          <p:nvPr/>
        </p:nvSpPr>
        <p:spPr>
          <a:xfrm>
            <a:off x="6366626" y="5580404"/>
            <a:ext cx="4363759" cy="627864"/>
          </a:xfrm>
          <a:prstGeom prst="rect">
            <a:avLst/>
          </a:prstGeom>
        </p:spPr>
        <p:txBody>
          <a:bodyPr vert="horz" wrap="square" lIns="0" tIns="0" rIns="0" bIns="0" rtlCol="0" anchor="ctr">
            <a:noAutofit/>
          </a:bodyPr>
          <a:lstStyle>
            <a:lvl1pPr marR="0" indent="0" fontAlgn="auto">
              <a:lnSpc>
                <a:spcPct val="100000"/>
              </a:lnSpc>
              <a:spcBef>
                <a:spcPts val="200"/>
              </a:spcBef>
              <a:spcAft>
                <a:spcPts val="400"/>
              </a:spcAft>
              <a:buClrTx/>
              <a:buSzPct val="90000"/>
              <a:buFont typeface="Wingdings" panose="05000000000000000000" pitchFamily="2" charset="2"/>
              <a:buNone/>
              <a:tabLst/>
              <a:defRPr lang="en-US" sz="2400" b="0" spc="0" baseline="0" dirty="0"/>
            </a:lvl1pPr>
            <a:lvl2pPr marL="0" marR="0" indent="0" fontAlgn="auto">
              <a:lnSpc>
                <a:spcPct val="100000"/>
              </a:lnSpc>
              <a:spcBef>
                <a:spcPts val="200"/>
              </a:spcBef>
              <a:spcAft>
                <a:spcPts val="400"/>
              </a:spcAft>
              <a:buClrTx/>
              <a:buSzPct val="90000"/>
              <a:buFontTx/>
              <a:buNone/>
              <a:tabLst/>
              <a:defRPr sz="2000" spc="0" baseline="0"/>
            </a:lvl2pPr>
            <a:lvl3pPr marL="342900" marR="0" indent="-228600" fontAlgn="auto">
              <a:lnSpc>
                <a:spcPct val="100000"/>
              </a:lnSpc>
              <a:spcBef>
                <a:spcPts val="200"/>
              </a:spcBef>
              <a:spcAft>
                <a:spcPts val="400"/>
              </a:spcAft>
              <a:buClrTx/>
              <a:buSzPct val="100000"/>
              <a:buFont typeface="Arial" panose="020B0604020202020204" pitchFamily="34" charset="0"/>
              <a:buChar char="•"/>
              <a:tabLst/>
              <a:defRPr sz="1800" spc="0" baseline="0"/>
            </a:lvl3pPr>
            <a:lvl4pPr marL="685800" marR="0" indent="-228600" fontAlgn="auto">
              <a:lnSpc>
                <a:spcPct val="100000"/>
              </a:lnSpc>
              <a:spcBef>
                <a:spcPts val="200"/>
              </a:spcBef>
              <a:spcAft>
                <a:spcPts val="400"/>
              </a:spcAft>
              <a:buClrTx/>
              <a:buSzPct val="100000"/>
              <a:buFont typeface="Arial" panose="020B0604020202020204" pitchFamily="34" charset="0"/>
              <a:buChar char="‒"/>
              <a:tabLst/>
              <a:defRPr sz="1800" spc="0" baseline="0"/>
            </a:lvl4pPr>
            <a:lvl5pPr marL="685800" marR="0" indent="0" fontAlgn="auto">
              <a:lnSpc>
                <a:spcPct val="100000"/>
              </a:lnSpc>
              <a:spcBef>
                <a:spcPts val="200"/>
              </a:spcBef>
              <a:spcAft>
                <a:spcPts val="400"/>
              </a:spcAft>
              <a:buClrTx/>
              <a:buSzPct val="100000"/>
              <a:buFont typeface="Arial" panose="020B0604020202020204" pitchFamily="34" charset="0"/>
              <a:buNone/>
              <a:tabLst/>
              <a:defRPr sz="1200" b="1" spc="0" baseline="0"/>
            </a:lvl5pPr>
            <a:lvl6pPr marL="2285916" indent="0">
              <a:spcBef>
                <a:spcPct val="20000"/>
              </a:spcBef>
              <a:buFont typeface="Arial" pitchFamily="34" charset="0"/>
              <a:buNone/>
              <a:defRPr sz="1961"/>
            </a:lvl6pPr>
            <a:lvl7pPr marL="0" indent="0">
              <a:lnSpc>
                <a:spcPct val="100000"/>
              </a:lnSpc>
              <a:spcBef>
                <a:spcPts val="392"/>
              </a:spcBef>
              <a:spcAft>
                <a:spcPts val="588"/>
              </a:spcAft>
              <a:buFont typeface="Arial" pitchFamily="34" charset="0"/>
              <a:buNone/>
              <a:defRPr sz="1200"/>
            </a:lvl7pPr>
            <a:lvl8pPr marL="3428877" indent="-228592">
              <a:spcBef>
                <a:spcPct val="20000"/>
              </a:spcBef>
              <a:buFont typeface="Arial" pitchFamily="34" charset="0"/>
              <a:buChar char="•"/>
              <a:defRPr sz="1961"/>
            </a:lvl8pPr>
            <a:lvl9pPr marL="3886061" indent="-228592">
              <a:spcBef>
                <a:spcPct val="20000"/>
              </a:spcBef>
              <a:buFont typeface="Arial" pitchFamily="34" charset="0"/>
              <a:buChar char="•"/>
              <a:defRPr sz="1961"/>
            </a:lvl9pPr>
          </a:lstStyle>
          <a:p>
            <a:r>
              <a:rPr lang="de-DE"/>
              <a:t>PostgreSQL, MySQL, MariaDB</a:t>
            </a:r>
          </a:p>
        </p:txBody>
      </p:sp>
      <p:pic>
        <p:nvPicPr>
          <p:cNvPr id="11" name="Picture 10">
            <a:extLst>
              <a:ext uri="{FF2B5EF4-FFF2-40B4-BE49-F238E27FC236}">
                <a16:creationId xmlns:a16="http://schemas.microsoft.com/office/drawing/2014/main" id="{CBB0329F-E54A-4038-86C6-6E8B354463E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834341" y="170781"/>
            <a:ext cx="934377" cy="934377"/>
          </a:xfrm>
          <a:prstGeom prst="rect">
            <a:avLst/>
          </a:prstGeom>
        </p:spPr>
      </p:pic>
      <p:pic>
        <p:nvPicPr>
          <p:cNvPr id="12" name="Picture 11">
            <a:extLst>
              <a:ext uri="{FF2B5EF4-FFF2-40B4-BE49-F238E27FC236}">
                <a16:creationId xmlns:a16="http://schemas.microsoft.com/office/drawing/2014/main" id="{1C06B6FA-C098-4903-BA2D-F29F0173791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000581" y="170782"/>
            <a:ext cx="934377" cy="934377"/>
          </a:xfrm>
          <a:prstGeom prst="rect">
            <a:avLst/>
          </a:prstGeom>
        </p:spPr>
      </p:pic>
      <p:pic>
        <p:nvPicPr>
          <p:cNvPr id="13" name="Picture 12">
            <a:extLst>
              <a:ext uri="{FF2B5EF4-FFF2-40B4-BE49-F238E27FC236}">
                <a16:creationId xmlns:a16="http://schemas.microsoft.com/office/drawing/2014/main" id="{F82B45D6-E356-4986-A392-B1AA0E34AD0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166821" y="170783"/>
            <a:ext cx="933104" cy="934377"/>
          </a:xfrm>
          <a:prstGeom prst="rect">
            <a:avLst/>
          </a:prstGeom>
        </p:spPr>
      </p:pic>
      <p:grpSp>
        <p:nvGrpSpPr>
          <p:cNvPr id="15" name="Group 14">
            <a:extLst>
              <a:ext uri="{FF2B5EF4-FFF2-40B4-BE49-F238E27FC236}">
                <a16:creationId xmlns:a16="http://schemas.microsoft.com/office/drawing/2014/main" id="{AD9C41AB-354D-4146-833B-52838600B69B}"/>
              </a:ext>
              <a:ext uri="{C183D7F6-B498-43B3-948B-1728B52AA6E4}">
                <adec:decorative xmlns:adec="http://schemas.microsoft.com/office/drawing/2017/decorative" val="1"/>
              </a:ext>
            </a:extLst>
          </p:cNvPr>
          <p:cNvGrpSpPr/>
          <p:nvPr/>
        </p:nvGrpSpPr>
        <p:grpSpPr>
          <a:xfrm>
            <a:off x="3996568" y="1507885"/>
            <a:ext cx="884892" cy="884889"/>
            <a:chOff x="3045530" y="24071"/>
            <a:chExt cx="3944930" cy="3944920"/>
          </a:xfrm>
        </p:grpSpPr>
        <p:pic>
          <p:nvPicPr>
            <p:cNvPr id="18" name="Picture 17" descr="Symbol eines Servers mit einer Wolke in der Mitte">
              <a:extLst>
                <a:ext uri="{FF2B5EF4-FFF2-40B4-BE49-F238E27FC236}">
                  <a16:creationId xmlns:a16="http://schemas.microsoft.com/office/drawing/2014/main" id="{E5A3F622-4E43-4B3A-A21C-C3F742DC8925}"/>
                </a:ext>
              </a:extLst>
            </p:cNvPr>
            <p:cNvPicPr>
              <a:picLocks noChangeAspect="1"/>
            </p:cNvPicPr>
            <p:nvPr/>
          </p:nvPicPr>
          <p:blipFill>
            <a:blip r:embed="rId6"/>
            <a:stretch>
              <a:fillRect/>
            </a:stretch>
          </p:blipFill>
          <p:spPr>
            <a:xfrm>
              <a:off x="3045530" y="24071"/>
              <a:ext cx="3944930" cy="3944920"/>
            </a:xfrm>
            <a:prstGeom prst="rect">
              <a:avLst/>
            </a:prstGeom>
          </p:spPr>
        </p:pic>
        <p:sp>
          <p:nvSpPr>
            <p:cNvPr id="19" name="Rectangle 18">
              <a:extLst>
                <a:ext uri="{FF2B5EF4-FFF2-40B4-BE49-F238E27FC236}">
                  <a16:creationId xmlns:a16="http://schemas.microsoft.com/office/drawing/2014/main" id="{FFE34749-F230-4979-92CB-4D8C3D0EEAF9}"/>
                </a:ext>
              </a:extLst>
            </p:cNvPr>
            <p:cNvSpPr/>
            <p:nvPr/>
          </p:nvSpPr>
          <p:spPr bwMode="auto">
            <a:xfrm>
              <a:off x="4443813" y="888763"/>
              <a:ext cx="1145137" cy="220481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0" name="Picture 19">
            <a:extLst>
              <a:ext uri="{FF2B5EF4-FFF2-40B4-BE49-F238E27FC236}">
                <a16:creationId xmlns:a16="http://schemas.microsoft.com/office/drawing/2014/main" id="{A91D45CE-B47B-45F7-9078-02E9EE59753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996568" y="2795501"/>
            <a:ext cx="934377" cy="934377"/>
          </a:xfrm>
          <a:prstGeom prst="rect">
            <a:avLst/>
          </a:prstGeom>
        </p:spPr>
      </p:pic>
      <p:pic>
        <p:nvPicPr>
          <p:cNvPr id="21" name="Picture 20">
            <a:extLst>
              <a:ext uri="{FF2B5EF4-FFF2-40B4-BE49-F238E27FC236}">
                <a16:creationId xmlns:a16="http://schemas.microsoft.com/office/drawing/2014/main" id="{84E6C20E-69B0-40FF-B25B-50ABAC34CF8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996568" y="4132605"/>
            <a:ext cx="933104" cy="934377"/>
          </a:xfrm>
          <a:prstGeom prst="rect">
            <a:avLst/>
          </a:prstGeom>
        </p:spPr>
      </p:pic>
      <p:pic>
        <p:nvPicPr>
          <p:cNvPr id="22" name="Picture 21">
            <a:extLst>
              <a:ext uri="{FF2B5EF4-FFF2-40B4-BE49-F238E27FC236}">
                <a16:creationId xmlns:a16="http://schemas.microsoft.com/office/drawing/2014/main" id="{3D69B87E-613E-4901-8C19-DF4BAE0D292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34341" y="5469711"/>
            <a:ext cx="934377" cy="934377"/>
          </a:xfrm>
          <a:prstGeom prst="rect">
            <a:avLst/>
          </a:prstGeom>
        </p:spPr>
      </p:pic>
      <p:pic>
        <p:nvPicPr>
          <p:cNvPr id="23" name="Picture 22">
            <a:extLst>
              <a:ext uri="{FF2B5EF4-FFF2-40B4-BE49-F238E27FC236}">
                <a16:creationId xmlns:a16="http://schemas.microsoft.com/office/drawing/2014/main" id="{C0009374-E7D2-451E-980D-99D43BB552C1}"/>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3991015" y="5469711"/>
            <a:ext cx="943943" cy="943943"/>
          </a:xfrm>
          <a:prstGeom prst="rect">
            <a:avLst/>
          </a:prstGeom>
        </p:spPr>
      </p:pic>
      <p:pic>
        <p:nvPicPr>
          <p:cNvPr id="24" name="Picture 23">
            <a:extLst>
              <a:ext uri="{FF2B5EF4-FFF2-40B4-BE49-F238E27FC236}">
                <a16:creationId xmlns:a16="http://schemas.microsoft.com/office/drawing/2014/main" id="{96B5D32C-1CEB-4BB1-BB6C-54C6B5FC666C}"/>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166821" y="5469711"/>
            <a:ext cx="942798" cy="943943"/>
          </a:xfrm>
          <a:prstGeom prst="rect">
            <a:avLst/>
          </a:prstGeom>
        </p:spPr>
      </p:pic>
      <p:pic>
        <p:nvPicPr>
          <p:cNvPr id="8" name="Graphic 7">
            <a:extLst>
              <a:ext uri="{FF2B5EF4-FFF2-40B4-BE49-F238E27FC236}">
                <a16:creationId xmlns:a16="http://schemas.microsoft.com/office/drawing/2014/main" id="{6AC13E41-5F9D-49D1-95C9-A20A99646A44}"/>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95734" y="1547690"/>
            <a:ext cx="689910" cy="689910"/>
          </a:xfrm>
          <a:prstGeom prst="rect">
            <a:avLst/>
          </a:prstGeom>
        </p:spPr>
      </p:pic>
      <p:sp>
        <p:nvSpPr>
          <p:cNvPr id="9" name="Title 8">
            <a:extLst>
              <a:ext uri="{FF2B5EF4-FFF2-40B4-BE49-F238E27FC236}">
                <a16:creationId xmlns:a16="http://schemas.microsoft.com/office/drawing/2014/main" id="{13DBE611-6BB3-FC41-8D8B-7F0299C6E39B}"/>
              </a:ext>
            </a:extLst>
          </p:cNvPr>
          <p:cNvSpPr>
            <a:spLocks noGrp="1"/>
          </p:cNvSpPr>
          <p:nvPr>
            <p:ph type="title"/>
          </p:nvPr>
        </p:nvSpPr>
        <p:spPr/>
        <p:txBody>
          <a:bodyPr/>
          <a:lstStyle/>
          <a:p>
            <a:r>
              <a:rPr lang="de-DE" dirty="0"/>
              <a:t>Azure</a:t>
            </a:r>
            <a:br>
              <a:rPr lang="de-DE" dirty="0"/>
            </a:br>
            <a:r>
              <a:rPr lang="de-DE" dirty="0"/>
              <a:t>Services</a:t>
            </a:r>
          </a:p>
        </p:txBody>
      </p:sp>
    </p:spTree>
    <p:extLst>
      <p:ext uri="{BB962C8B-B14F-4D97-AF65-F5344CB8AC3E}">
        <p14:creationId xmlns:p14="http://schemas.microsoft.com/office/powerpoint/2010/main" val="119250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E054CE-97D6-4160-9282-07430108F062}"/>
              </a:ext>
            </a:extLst>
          </p:cNvPr>
          <p:cNvSpPr>
            <a:spLocks noGrp="1"/>
          </p:cNvSpPr>
          <p:nvPr>
            <p:ph type="title"/>
          </p:nvPr>
        </p:nvSpPr>
        <p:spPr/>
        <p:txBody>
          <a:bodyPr/>
          <a:lstStyle/>
          <a:p>
            <a:r>
              <a:rPr lang="de-DE"/>
              <a:t>Was sind Azure Data Services?</a:t>
            </a:r>
          </a:p>
        </p:txBody>
      </p:sp>
      <p:grpSp>
        <p:nvGrpSpPr>
          <p:cNvPr id="2" name="Group 1" descr="Infrastructure as a Service">
            <a:extLst>
              <a:ext uri="{FF2B5EF4-FFF2-40B4-BE49-F238E27FC236}">
                <a16:creationId xmlns:a16="http://schemas.microsoft.com/office/drawing/2014/main" id="{63DB2982-C404-4516-95A0-B32C789DC585}"/>
              </a:ext>
            </a:extLst>
          </p:cNvPr>
          <p:cNvGrpSpPr/>
          <p:nvPr/>
        </p:nvGrpSpPr>
        <p:grpSpPr>
          <a:xfrm>
            <a:off x="429537" y="4734832"/>
            <a:ext cx="3884508" cy="369332"/>
            <a:chOff x="429537" y="4734832"/>
            <a:chExt cx="3884508" cy="369332"/>
          </a:xfrm>
        </p:grpSpPr>
        <p:pic>
          <p:nvPicPr>
            <p:cNvPr id="59" name="Picture 58">
              <a:extLst>
                <a:ext uri="{FF2B5EF4-FFF2-40B4-BE49-F238E27FC236}">
                  <a16:creationId xmlns:a16="http://schemas.microsoft.com/office/drawing/2014/main" id="{1FA2F1AC-1318-46E9-B808-93C40B8B8CEB}"/>
                </a:ext>
                <a:ext uri="{C183D7F6-B498-43B3-948B-1728B52AA6E4}">
                  <adec:decorative xmlns:adec="http://schemas.microsoft.com/office/drawing/2017/decorative" val="1"/>
                </a:ext>
              </a:extLst>
            </p:cNvPr>
            <p:cNvPicPr>
              <a:picLocks noChangeAspect="1"/>
            </p:cNvPicPr>
            <p:nvPr/>
          </p:nvPicPr>
          <p:blipFill>
            <a:blip r:embed="rId2">
              <a:duotone>
                <a:prstClr val="black"/>
                <a:schemeClr val="accent2">
                  <a:tint val="45000"/>
                  <a:satMod val="400000"/>
                </a:schemeClr>
              </a:duotone>
            </a:blip>
            <a:stretch>
              <a:fillRect/>
            </a:stretch>
          </p:blipFill>
          <p:spPr>
            <a:xfrm>
              <a:off x="429537" y="4796344"/>
              <a:ext cx="3884508" cy="239047"/>
            </a:xfrm>
            <a:prstGeom prst="rect">
              <a:avLst/>
            </a:prstGeom>
          </p:spPr>
        </p:pic>
        <p:sp>
          <p:nvSpPr>
            <p:cNvPr id="51" name="TextBox 50">
              <a:extLst>
                <a:ext uri="{FF2B5EF4-FFF2-40B4-BE49-F238E27FC236}">
                  <a16:creationId xmlns:a16="http://schemas.microsoft.com/office/drawing/2014/main" id="{340C2110-8612-44A3-B0B3-9D4BF1AFD6C6}"/>
                </a:ext>
              </a:extLst>
            </p:cNvPr>
            <p:cNvSpPr txBox="1"/>
            <p:nvPr/>
          </p:nvSpPr>
          <p:spPr>
            <a:xfrm>
              <a:off x="891911" y="4734832"/>
              <a:ext cx="2959761" cy="369332"/>
            </a:xfrm>
            <a:prstGeom prst="rect">
              <a:avLst/>
            </a:prstGeom>
            <a:solidFill>
              <a:schemeClr val="bg1"/>
            </a:solidFill>
          </p:spPr>
          <p:txBody>
            <a:bodyPr wrap="square">
              <a:spAutoFit/>
            </a:bodyPr>
            <a:lstStyle/>
            <a:p>
              <a:pPr algn="ctr" defTabSz="597461">
                <a:spcAft>
                  <a:spcPts val="588"/>
                </a:spcAft>
                <a:defRPr/>
              </a:pPr>
              <a:r>
                <a:rPr lang="de-DE" sz="1800" b="1">
                  <a:solidFill>
                    <a:srgbClr val="0078D4"/>
                  </a:solidFill>
                  <a:latin typeface="Segoe UI Semibold" panose="020B0702040204020203" pitchFamily="34" charset="0"/>
                  <a:cs typeface="Segoe UI Semibold" panose="020B0702040204020203" pitchFamily="34" charset="0"/>
                </a:rPr>
                <a:t>Infrastructure as a Service</a:t>
              </a:r>
            </a:p>
          </p:txBody>
        </p:sp>
      </p:grpSp>
      <p:pic>
        <p:nvPicPr>
          <p:cNvPr id="66" name="Picture 65">
            <a:extLst>
              <a:ext uri="{FF2B5EF4-FFF2-40B4-BE49-F238E27FC236}">
                <a16:creationId xmlns:a16="http://schemas.microsoft.com/office/drawing/2014/main" id="{5C6246A8-CB10-43FA-A05C-1FD57ECA567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818931" y="1457325"/>
            <a:ext cx="1096626" cy="1096626"/>
          </a:xfrm>
          <a:prstGeom prst="rect">
            <a:avLst/>
          </a:prstGeom>
        </p:spPr>
      </p:pic>
      <p:sp>
        <p:nvSpPr>
          <p:cNvPr id="14" name="Rectangle 13">
            <a:extLst>
              <a:ext uri="{FF2B5EF4-FFF2-40B4-BE49-F238E27FC236}">
                <a16:creationId xmlns:a16="http://schemas.microsoft.com/office/drawing/2014/main" id="{62ED00FB-59DE-4D63-8FD7-7A2125089F57}"/>
              </a:ext>
            </a:extLst>
          </p:cNvPr>
          <p:cNvSpPr/>
          <p:nvPr/>
        </p:nvSpPr>
        <p:spPr bwMode="auto">
          <a:xfrm>
            <a:off x="429537" y="2724984"/>
            <a:ext cx="3872555" cy="1692771"/>
          </a:xfrm>
          <a:prstGeom prst="rect">
            <a:avLst/>
          </a:prstGeom>
          <a:noFill/>
          <a:ln w="1079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algn="ctr" defTabSz="609351">
              <a:spcAft>
                <a:spcPts val="600"/>
              </a:spcAft>
              <a:defRPr/>
            </a:pPr>
            <a:r>
              <a:rPr lang="de-DE" sz="1800" b="1">
                <a:solidFill>
                  <a:schemeClr val="tx2"/>
                </a:solidFill>
                <a:latin typeface="Segoe UI Semibold" panose="020B0702040204020203" pitchFamily="34" charset="0"/>
                <a:cs typeface="Segoe UI Semibold" panose="020B0702040204020203" pitchFamily="34" charset="0"/>
              </a:rPr>
              <a:t>SQL Server auf Azure Virtual Machines</a:t>
            </a:r>
          </a:p>
          <a:p>
            <a:pPr algn="ctr" defTabSz="609351">
              <a:spcAft>
                <a:spcPts val="600"/>
              </a:spcAft>
              <a:defRPr/>
            </a:pPr>
            <a:r>
              <a:rPr lang="de-DE" sz="1600">
                <a:latin typeface="+mj-lt"/>
              </a:rPr>
              <a:t>Optimal für erneutes Hosting und Apps, </a:t>
            </a:r>
            <a:br>
              <a:rPr lang="de-DE" sz="1600">
                <a:latin typeface="+mj-lt"/>
              </a:rPr>
            </a:br>
            <a:r>
              <a:rPr lang="de-DE" sz="1600">
                <a:latin typeface="+mj-lt"/>
              </a:rPr>
              <a:t>die Zugriff und Kontrolle auf Betriebssystemebene erfordern</a:t>
            </a:r>
          </a:p>
          <a:p>
            <a:pPr algn="ctr" defTabSz="609351">
              <a:spcAft>
                <a:spcPts val="600"/>
              </a:spcAft>
              <a:defRPr/>
            </a:pPr>
            <a:r>
              <a:rPr lang="de-DE" sz="1600"/>
              <a:t>Automatisierte Verwaltungsfunktionen</a:t>
            </a:r>
            <a:br>
              <a:rPr lang="de-DE" sz="1600"/>
            </a:br>
            <a:r>
              <a:rPr lang="de-DE" sz="1600"/>
              <a:t>und Zugriff auf Betriebssystemebene</a:t>
            </a:r>
          </a:p>
        </p:txBody>
      </p:sp>
      <p:grpSp>
        <p:nvGrpSpPr>
          <p:cNvPr id="5" name="Group 4" descr="Platform as a Service">
            <a:extLst>
              <a:ext uri="{FF2B5EF4-FFF2-40B4-BE49-F238E27FC236}">
                <a16:creationId xmlns:a16="http://schemas.microsoft.com/office/drawing/2014/main" id="{58244992-84BC-4474-9237-38E813A29FF3}"/>
              </a:ext>
            </a:extLst>
          </p:cNvPr>
          <p:cNvGrpSpPr/>
          <p:nvPr/>
        </p:nvGrpSpPr>
        <p:grpSpPr>
          <a:xfrm>
            <a:off x="4517856" y="4734826"/>
            <a:ext cx="7252077" cy="369332"/>
            <a:chOff x="4517856" y="4734826"/>
            <a:chExt cx="7252077" cy="369332"/>
          </a:xfrm>
        </p:grpSpPr>
        <p:pic>
          <p:nvPicPr>
            <p:cNvPr id="61" name="Picture 60" descr="Zeile, die die Azure SQL Managed Instance und die Azure SQL-Datenbank abdeckt">
              <a:extLst>
                <a:ext uri="{FF2B5EF4-FFF2-40B4-BE49-F238E27FC236}">
                  <a16:creationId xmlns:a16="http://schemas.microsoft.com/office/drawing/2014/main" id="{BC0FF201-129E-4F18-831F-B16BEF01F0E5}"/>
                </a:ext>
                <a:ext uri="{C183D7F6-B498-43B3-948B-1728B52AA6E4}">
                  <adec:decorative xmlns:adec="http://schemas.microsoft.com/office/drawing/2017/decorative" val="0"/>
                </a:ext>
              </a:extLst>
            </p:cNvPr>
            <p:cNvPicPr>
              <a:picLocks noChangeAspect="1"/>
            </p:cNvPicPr>
            <p:nvPr/>
          </p:nvPicPr>
          <p:blipFill>
            <a:blip r:embed="rId4">
              <a:duotone>
                <a:prstClr val="black"/>
                <a:schemeClr val="accent2">
                  <a:tint val="45000"/>
                  <a:satMod val="400000"/>
                </a:schemeClr>
              </a:duotone>
            </a:blip>
            <a:stretch>
              <a:fillRect/>
            </a:stretch>
          </p:blipFill>
          <p:spPr>
            <a:xfrm>
              <a:off x="4517856" y="4797078"/>
              <a:ext cx="7252077" cy="239047"/>
            </a:xfrm>
            <a:prstGeom prst="rect">
              <a:avLst/>
            </a:prstGeom>
          </p:spPr>
        </p:pic>
        <p:sp>
          <p:nvSpPr>
            <p:cNvPr id="62" name="TextBox 61">
              <a:extLst>
                <a:ext uri="{FF2B5EF4-FFF2-40B4-BE49-F238E27FC236}">
                  <a16:creationId xmlns:a16="http://schemas.microsoft.com/office/drawing/2014/main" id="{8B2F6E7A-A05A-475D-9459-7463FF16F46E}"/>
                </a:ext>
              </a:extLst>
            </p:cNvPr>
            <p:cNvSpPr txBox="1"/>
            <p:nvPr/>
          </p:nvSpPr>
          <p:spPr>
            <a:xfrm>
              <a:off x="6819440" y="4734826"/>
              <a:ext cx="2648910" cy="369332"/>
            </a:xfrm>
            <a:prstGeom prst="rect">
              <a:avLst/>
            </a:prstGeom>
            <a:solidFill>
              <a:schemeClr val="bg1"/>
            </a:solidFill>
          </p:spPr>
          <p:txBody>
            <a:bodyPr wrap="square">
              <a:spAutoFit/>
            </a:bodyPr>
            <a:lstStyle/>
            <a:p>
              <a:pPr algn="ctr" defTabSz="597461">
                <a:spcAft>
                  <a:spcPts val="588"/>
                </a:spcAft>
                <a:defRPr/>
              </a:pPr>
              <a:r>
                <a:rPr lang="de-DE" sz="1800" b="1">
                  <a:solidFill>
                    <a:srgbClr val="0078D4"/>
                  </a:solidFill>
                  <a:latin typeface="Segoe UI Semibold" panose="020B0702040204020203" pitchFamily="34" charset="0"/>
                  <a:cs typeface="Segoe UI Semibold" panose="020B0702040204020203" pitchFamily="34" charset="0"/>
                </a:rPr>
                <a:t>Platform as a Service</a:t>
              </a:r>
            </a:p>
          </p:txBody>
        </p:sp>
      </p:grpSp>
      <p:grpSp>
        <p:nvGrpSpPr>
          <p:cNvPr id="6" name="Group 5" descr="Verwaltete Azure SQL-Instanz">
            <a:extLst>
              <a:ext uri="{FF2B5EF4-FFF2-40B4-BE49-F238E27FC236}">
                <a16:creationId xmlns:a16="http://schemas.microsoft.com/office/drawing/2014/main" id="{4CE0BDA5-46B8-4A76-A796-7853057D2455}"/>
              </a:ext>
            </a:extLst>
          </p:cNvPr>
          <p:cNvGrpSpPr/>
          <p:nvPr/>
        </p:nvGrpSpPr>
        <p:grpSpPr>
          <a:xfrm>
            <a:off x="4528813" y="1457325"/>
            <a:ext cx="3507730" cy="2929652"/>
            <a:chOff x="4528813" y="1457325"/>
            <a:chExt cx="3507730" cy="2929652"/>
          </a:xfrm>
        </p:grpSpPr>
        <p:pic>
          <p:nvPicPr>
            <p:cNvPr id="68" name="Picture 67" descr="Azure SQL Managed Instance-Symbol">
              <a:extLst>
                <a:ext uri="{FF2B5EF4-FFF2-40B4-BE49-F238E27FC236}">
                  <a16:creationId xmlns:a16="http://schemas.microsoft.com/office/drawing/2014/main" id="{A0C6258C-80FE-4608-B75F-AC7431FDEF96}"/>
                </a:ext>
              </a:extLst>
            </p:cNvPr>
            <p:cNvPicPr>
              <a:picLocks noChangeAspect="1"/>
            </p:cNvPicPr>
            <p:nvPr/>
          </p:nvPicPr>
          <p:blipFill>
            <a:blip r:embed="rId5"/>
            <a:stretch>
              <a:fillRect/>
            </a:stretch>
          </p:blipFill>
          <p:spPr>
            <a:xfrm>
              <a:off x="5733465" y="1457325"/>
              <a:ext cx="1096626" cy="1096626"/>
            </a:xfrm>
            <a:prstGeom prst="rect">
              <a:avLst/>
            </a:prstGeom>
          </p:spPr>
        </p:pic>
        <p:sp>
          <p:nvSpPr>
            <p:cNvPr id="15" name="Rectangle 20" descr="Azure SQL Managed Instance-Symbol">
              <a:extLst>
                <a:ext uri="{FF2B5EF4-FFF2-40B4-BE49-F238E27FC236}">
                  <a16:creationId xmlns:a16="http://schemas.microsoft.com/office/drawing/2014/main" id="{147D4E69-E17C-4111-9E8A-8AA4638D1C05}"/>
                </a:ext>
              </a:extLst>
            </p:cNvPr>
            <p:cNvSpPr>
              <a:spLocks/>
            </p:cNvSpPr>
            <p:nvPr/>
          </p:nvSpPr>
          <p:spPr bwMode="auto">
            <a:xfrm>
              <a:off x="4528813" y="2724984"/>
              <a:ext cx="3507730" cy="1661993"/>
            </a:xfrm>
            <a:prstGeom prst="rect">
              <a:avLst/>
            </a:prstGeom>
            <a:noFill/>
            <a:ln w="1079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algn="ctr" defTabSz="609351">
                <a:spcAft>
                  <a:spcPts val="600"/>
                </a:spcAft>
                <a:defRPr/>
              </a:pPr>
              <a:r>
                <a:rPr lang="de-DE" sz="1800" b="1" dirty="0">
                  <a:solidFill>
                    <a:schemeClr val="tx2"/>
                  </a:solidFill>
                  <a:latin typeface="Segoe UI Semibold" panose="020B0702040204020203" pitchFamily="34" charset="0"/>
                  <a:cs typeface="Segoe UI Semibold" panose="020B0702040204020203" pitchFamily="34" charset="0"/>
                </a:rPr>
                <a:t>Verwaltete Azure SQL-Instanz</a:t>
              </a:r>
            </a:p>
            <a:p>
              <a:pPr algn="ctr" defTabSz="609351">
                <a:spcAft>
                  <a:spcPts val="600"/>
                </a:spcAft>
                <a:defRPr/>
              </a:pPr>
              <a:r>
                <a:rPr lang="de-DE" sz="1600" dirty="0">
                  <a:latin typeface="+mj-lt"/>
                </a:rPr>
                <a:t>Am besten zur Modernisierung vorhandener Apps </a:t>
              </a:r>
            </a:p>
            <a:p>
              <a:pPr algn="ctr" defTabSz="609351">
                <a:defRPr/>
              </a:pPr>
              <a:r>
                <a:rPr lang="de-DE" sz="1600" dirty="0"/>
                <a:t>Bietet hohe Kompatibilität mit </a:t>
              </a:r>
              <a:br>
                <a:rPr lang="de-DE" sz="1600" dirty="0"/>
              </a:br>
              <a:r>
                <a:rPr lang="de-DE" sz="1600" dirty="0"/>
                <a:t>SQL Server und nativer </a:t>
              </a:r>
              <a:br>
                <a:rPr lang="de-DE" sz="1600" dirty="0"/>
              </a:br>
              <a:r>
                <a:rPr lang="de-DE" sz="1600" dirty="0"/>
                <a:t>VNET-Unterstützung</a:t>
              </a:r>
            </a:p>
          </p:txBody>
        </p:sp>
      </p:grpSp>
      <p:grpSp>
        <p:nvGrpSpPr>
          <p:cNvPr id="7" name="Group 6" descr="Azure SQL-Datenbank">
            <a:extLst>
              <a:ext uri="{FF2B5EF4-FFF2-40B4-BE49-F238E27FC236}">
                <a16:creationId xmlns:a16="http://schemas.microsoft.com/office/drawing/2014/main" id="{E6117199-8A47-4B5F-92DD-6443DE270E6C}"/>
              </a:ext>
            </a:extLst>
          </p:cNvPr>
          <p:cNvGrpSpPr/>
          <p:nvPr/>
        </p:nvGrpSpPr>
        <p:grpSpPr>
          <a:xfrm>
            <a:off x="8262203" y="1457325"/>
            <a:ext cx="3507730" cy="3175874"/>
            <a:chOff x="8262203" y="1457325"/>
            <a:chExt cx="3507730" cy="3175874"/>
          </a:xfrm>
        </p:grpSpPr>
        <p:pic>
          <p:nvPicPr>
            <p:cNvPr id="71" name="Picture 70" descr="Azure SQL-Datenbank-Symbol">
              <a:extLst>
                <a:ext uri="{FF2B5EF4-FFF2-40B4-BE49-F238E27FC236}">
                  <a16:creationId xmlns:a16="http://schemas.microsoft.com/office/drawing/2014/main" id="{15950B9B-4BF1-45EA-AB16-C5F897D201E3}"/>
                </a:ext>
              </a:extLst>
            </p:cNvPr>
            <p:cNvPicPr>
              <a:picLocks noChangeAspect="1"/>
            </p:cNvPicPr>
            <p:nvPr/>
          </p:nvPicPr>
          <p:blipFill>
            <a:blip r:embed="rId6"/>
            <a:stretch>
              <a:fillRect/>
            </a:stretch>
          </p:blipFill>
          <p:spPr>
            <a:xfrm>
              <a:off x="9468350" y="1457325"/>
              <a:ext cx="1095132" cy="1096626"/>
            </a:xfrm>
            <a:prstGeom prst="rect">
              <a:avLst/>
            </a:prstGeom>
          </p:spPr>
        </p:pic>
        <p:sp>
          <p:nvSpPr>
            <p:cNvPr id="16" name="Rectangle 15">
              <a:extLst>
                <a:ext uri="{FF2B5EF4-FFF2-40B4-BE49-F238E27FC236}">
                  <a16:creationId xmlns:a16="http://schemas.microsoft.com/office/drawing/2014/main" id="{237D1CC6-B5BE-4BAB-A33A-7E58A1CA3C14}"/>
                </a:ext>
              </a:extLst>
            </p:cNvPr>
            <p:cNvSpPr>
              <a:spLocks/>
            </p:cNvSpPr>
            <p:nvPr/>
          </p:nvSpPr>
          <p:spPr bwMode="auto">
            <a:xfrm>
              <a:off x="8262203" y="2724984"/>
              <a:ext cx="3507730" cy="1908215"/>
            </a:xfrm>
            <a:prstGeom prst="rect">
              <a:avLst/>
            </a:prstGeom>
            <a:noFill/>
            <a:ln w="1079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algn="ctr" defTabSz="609351">
                <a:spcAft>
                  <a:spcPts val="600"/>
                </a:spcAft>
                <a:defRPr/>
              </a:pPr>
              <a:r>
                <a:rPr lang="de-DE" sz="1800" b="1" dirty="0">
                  <a:solidFill>
                    <a:schemeClr val="tx2"/>
                  </a:solidFill>
                  <a:latin typeface="Segoe UI Semibold" panose="020B0702040204020203" pitchFamily="34" charset="0"/>
                  <a:cs typeface="Segoe UI Semibold" panose="020B0702040204020203" pitchFamily="34" charset="0"/>
                </a:rPr>
                <a:t>Azure SQL-Datenbank</a:t>
              </a:r>
            </a:p>
            <a:p>
              <a:pPr algn="ctr" defTabSz="609351">
                <a:spcAft>
                  <a:spcPts val="600"/>
                </a:spcAft>
                <a:defRPr/>
              </a:pPr>
              <a:r>
                <a:rPr lang="de-DE" sz="1600" dirty="0">
                  <a:latin typeface="+mj-lt"/>
                </a:rPr>
                <a:t>Optimal zum Erstellen neuer Apps</a:t>
              </a:r>
              <a:br>
                <a:rPr lang="de-DE" sz="1600" dirty="0">
                  <a:latin typeface="+mj-lt"/>
                </a:rPr>
              </a:br>
              <a:r>
                <a:rPr lang="de-DE" sz="1600" dirty="0">
                  <a:latin typeface="+mj-lt"/>
                </a:rPr>
                <a:t>in der Cloud</a:t>
              </a:r>
            </a:p>
            <a:p>
              <a:pPr algn="ctr" defTabSz="609351">
                <a:spcAft>
                  <a:spcPts val="600"/>
                </a:spcAft>
                <a:defRPr/>
              </a:pPr>
              <a:r>
                <a:rPr lang="de-DE" sz="1600" dirty="0"/>
                <a:t>Vorbereiteter oder serverloser Berechnungs- und Hyperscale-Speicher für anspruchsvolle </a:t>
              </a:r>
              <a:br>
                <a:rPr lang="de-DE" sz="1600" dirty="0"/>
              </a:br>
              <a:r>
                <a:rPr lang="de-DE" sz="1600" dirty="0"/>
                <a:t>Workload-Anforderungen</a:t>
              </a:r>
            </a:p>
          </p:txBody>
        </p:sp>
      </p:grpSp>
    </p:spTree>
    <p:extLst>
      <p:ext uri="{BB962C8B-B14F-4D97-AF65-F5344CB8AC3E}">
        <p14:creationId xmlns:p14="http://schemas.microsoft.com/office/powerpoint/2010/main" val="4277574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09E95076-250C-46F9-A58A-A8139A9C7757}"/>
              </a:ext>
            </a:extLst>
          </p:cNvPr>
          <p:cNvSpPr>
            <a:spLocks noGrp="1"/>
          </p:cNvSpPr>
          <p:nvPr>
            <p:ph type="title"/>
          </p:nvPr>
        </p:nvSpPr>
        <p:spPr/>
        <p:txBody>
          <a:bodyPr>
            <a:normAutofit/>
          </a:bodyPr>
          <a:lstStyle/>
          <a:p>
            <a:r>
              <a:rPr lang="en-US" dirty="0"/>
              <a:t>Azure SQL platform</a:t>
            </a:r>
          </a:p>
        </p:txBody>
      </p:sp>
      <p:pic>
        <p:nvPicPr>
          <p:cNvPr id="1026" name="Picture 2" descr="Cloud SQL Server options: SQL Server on IaaS, or SaaS SQL Database in the cloud.">
            <a:extLst>
              <a:ext uri="{FF2B5EF4-FFF2-40B4-BE49-F238E27FC236}">
                <a16:creationId xmlns:a16="http://schemas.microsoft.com/office/drawing/2014/main" id="{80C9E4ED-F5A0-0E6F-D1D9-F2C27DDBD0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0405" y="1296172"/>
            <a:ext cx="7443580" cy="49495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52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B56BE7-6BD2-4A98-B5F8-651CBD85359F}"/>
              </a:ext>
            </a:extLst>
          </p:cNvPr>
          <p:cNvSpPr>
            <a:spLocks noGrp="1"/>
          </p:cNvSpPr>
          <p:nvPr>
            <p:ph type="title"/>
          </p:nvPr>
        </p:nvSpPr>
        <p:spPr/>
        <p:txBody>
          <a:bodyPr/>
          <a:lstStyle/>
          <a:p>
            <a:r>
              <a:rPr lang="de-DE"/>
              <a:t>SQL Server auf Azure Virtual Machines</a:t>
            </a:r>
          </a:p>
        </p:txBody>
      </p:sp>
      <p:sp>
        <p:nvSpPr>
          <p:cNvPr id="7" name="Text Placeholder 99">
            <a:extLst>
              <a:ext uri="{FF2B5EF4-FFF2-40B4-BE49-F238E27FC236}">
                <a16:creationId xmlns:a16="http://schemas.microsoft.com/office/drawing/2014/main" id="{62FDE9FE-7743-430C-9665-FDF09C858D89}"/>
              </a:ext>
            </a:extLst>
          </p:cNvPr>
          <p:cNvSpPr txBox="1">
            <a:spLocks/>
          </p:cNvSpPr>
          <p:nvPr/>
        </p:nvSpPr>
        <p:spPr>
          <a:xfrm>
            <a:off x="418645" y="1174801"/>
            <a:ext cx="4113020" cy="2389015"/>
          </a:xfrm>
          <a:prstGeom prst="rect">
            <a:avLst/>
          </a:prstGeom>
          <a:solidFill>
            <a:srgbClr val="243A5E"/>
          </a:solidFill>
        </p:spPr>
        <p:txBody>
          <a:bodyPr vert="horz" wrap="square" lIns="134464" tIns="89642" rIns="134464" bIns="89642" rtlCol="0">
            <a:no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Aft>
                <a:spcPts val="588"/>
              </a:spcAft>
              <a:buClr>
                <a:srgbClr val="0078D4"/>
              </a:buClr>
              <a:defRPr/>
            </a:pPr>
            <a:r>
              <a:rPr lang="de-DE" sz="2200" b="0" dirty="0">
                <a:solidFill>
                  <a:schemeClr val="bg1"/>
                </a:solidFill>
              </a:rPr>
              <a:t>Kundenherausforderung: </a:t>
            </a:r>
          </a:p>
          <a:p>
            <a:pPr defTabSz="914139">
              <a:buClr>
                <a:srgbClr val="0078D4"/>
              </a:buClr>
              <a:defRPr/>
            </a:pPr>
            <a:r>
              <a:rPr lang="de-DE" sz="2000" b="0" spc="-20" dirty="0">
                <a:solidFill>
                  <a:schemeClr val="bg1"/>
                </a:solidFill>
                <a:latin typeface="+mn-lt"/>
              </a:rPr>
              <a:t>Ich möchte so schnell wie möglich in die Cloud migrieren, aber die Betriebssystemsteuerung beibehalten und die SQL Server-Funktionalität vervollständigen</a:t>
            </a:r>
          </a:p>
        </p:txBody>
      </p:sp>
      <p:sp>
        <p:nvSpPr>
          <p:cNvPr id="8" name="Text Placeholder 99">
            <a:extLst>
              <a:ext uri="{FF2B5EF4-FFF2-40B4-BE49-F238E27FC236}">
                <a16:creationId xmlns:a16="http://schemas.microsoft.com/office/drawing/2014/main" id="{1B89C201-2E2D-4E5D-9CE7-8187D2CA286D}"/>
              </a:ext>
            </a:extLst>
          </p:cNvPr>
          <p:cNvSpPr txBox="1">
            <a:spLocks/>
          </p:cNvSpPr>
          <p:nvPr/>
        </p:nvSpPr>
        <p:spPr>
          <a:xfrm>
            <a:off x="418647" y="3709448"/>
            <a:ext cx="4113020" cy="2389015"/>
          </a:xfrm>
          <a:prstGeom prst="rect">
            <a:avLst/>
          </a:prstGeom>
          <a:solidFill>
            <a:srgbClr val="243A5E"/>
          </a:solidFill>
        </p:spPr>
        <p:txBody>
          <a:bodyPr vert="horz" wrap="square" lIns="134464" tIns="89642" rIns="134464" bIns="89642" rtlCol="0">
            <a:no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Aft>
                <a:spcPts val="588"/>
              </a:spcAft>
              <a:buClr>
                <a:srgbClr val="0078D4"/>
              </a:buClr>
              <a:defRPr/>
            </a:pPr>
            <a:r>
              <a:rPr lang="de-DE" sz="2200" dirty="0">
                <a:solidFill>
                  <a:schemeClr val="bg1"/>
                </a:solidFill>
              </a:rPr>
              <a:t>Lösung:</a:t>
            </a:r>
          </a:p>
          <a:p>
            <a:pPr lvl="1">
              <a:buClr>
                <a:srgbClr val="0078D4"/>
              </a:buClr>
              <a:defRPr/>
            </a:pPr>
            <a:r>
              <a:rPr lang="de-DE" sz="2000" dirty="0">
                <a:solidFill>
                  <a:schemeClr val="bg1"/>
                </a:solidFill>
                <a:latin typeface="+mn-lt"/>
              </a:rPr>
              <a:t>Erhalten Sie die kombinierte Leistung, Sicherheit und Analyse von SQL Server, unterstützt durch die Flexibilität, Sicherheit und hybride Konnektivität von Azure</a:t>
            </a:r>
          </a:p>
        </p:txBody>
      </p:sp>
      <p:sp>
        <p:nvSpPr>
          <p:cNvPr id="2" name="Rectangle 1">
            <a:extLst>
              <a:ext uri="{FF2B5EF4-FFF2-40B4-BE49-F238E27FC236}">
                <a16:creationId xmlns:a16="http://schemas.microsoft.com/office/drawing/2014/main" id="{7DE8193B-A097-4A85-954F-C716302D9690}"/>
              </a:ext>
            </a:extLst>
          </p:cNvPr>
          <p:cNvSpPr>
            <a:spLocks/>
          </p:cNvSpPr>
          <p:nvPr/>
        </p:nvSpPr>
        <p:spPr bwMode="auto">
          <a:xfrm>
            <a:off x="4647414" y="1169264"/>
            <a:ext cx="3035431" cy="4929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225">
              <a:defRPr/>
            </a:pPr>
            <a:r>
              <a:rPr lang="de-DE" sz="2400" dirty="0">
                <a:solidFill>
                  <a:schemeClr val="tx2"/>
                </a:solidFill>
                <a:latin typeface="+mj-lt"/>
              </a:rPr>
              <a:t>Hauptfunktionen:</a:t>
            </a:r>
          </a:p>
          <a:p>
            <a:pPr defTabSz="914225">
              <a:spcBef>
                <a:spcPts val="294"/>
              </a:spcBef>
              <a:spcAft>
                <a:spcPts val="588"/>
              </a:spcAft>
              <a:defRPr/>
            </a:pPr>
            <a:r>
              <a:rPr lang="de-DE" sz="1800" dirty="0">
                <a:solidFill>
                  <a:srgbClr val="000000"/>
                </a:solidFill>
              </a:rPr>
              <a:t>SQL Server- und </a:t>
            </a:r>
            <a:br>
              <a:rPr lang="de-DE" sz="1800" dirty="0">
                <a:solidFill>
                  <a:srgbClr val="000000"/>
                </a:solidFill>
              </a:rPr>
            </a:br>
            <a:r>
              <a:rPr lang="de-DE" sz="1800" dirty="0">
                <a:solidFill>
                  <a:srgbClr val="000000"/>
                </a:solidFill>
              </a:rPr>
              <a:t>OS-Serverzugriff</a:t>
            </a:r>
          </a:p>
          <a:p>
            <a:pPr defTabSz="914225">
              <a:spcBef>
                <a:spcPts val="294"/>
              </a:spcBef>
              <a:spcAft>
                <a:spcPts val="588"/>
              </a:spcAft>
              <a:defRPr/>
            </a:pPr>
            <a:r>
              <a:rPr lang="de-DE" sz="1800" dirty="0">
                <a:solidFill>
                  <a:srgbClr val="000000"/>
                </a:solidFill>
              </a:rPr>
              <a:t>Erweiterte SQL- und </a:t>
            </a:r>
            <a:br>
              <a:rPr lang="de-DE" sz="1800" dirty="0">
                <a:solidFill>
                  <a:srgbClr val="000000"/>
                </a:solidFill>
              </a:rPr>
            </a:br>
            <a:r>
              <a:rPr lang="de-DE" sz="1800" dirty="0">
                <a:solidFill>
                  <a:srgbClr val="000000"/>
                </a:solidFill>
              </a:rPr>
              <a:t>OS-Versionen</a:t>
            </a:r>
          </a:p>
          <a:p>
            <a:pPr defTabSz="914225">
              <a:spcBef>
                <a:spcPts val="294"/>
              </a:spcBef>
              <a:spcAft>
                <a:spcPts val="588"/>
              </a:spcAft>
              <a:defRPr/>
            </a:pPr>
            <a:r>
              <a:rPr lang="de-DE" sz="1800" dirty="0">
                <a:solidFill>
                  <a:srgbClr val="000000"/>
                </a:solidFill>
              </a:rPr>
              <a:t>Windows, Linux, Container</a:t>
            </a:r>
          </a:p>
          <a:p>
            <a:pPr defTabSz="914225">
              <a:spcBef>
                <a:spcPts val="294"/>
              </a:spcBef>
              <a:spcAft>
                <a:spcPts val="588"/>
              </a:spcAft>
              <a:defRPr/>
            </a:pPr>
            <a:r>
              <a:rPr lang="de-DE" sz="1800" dirty="0">
                <a:solidFill>
                  <a:srgbClr val="000000"/>
                </a:solidFill>
              </a:rPr>
              <a:t>Dateistream, </a:t>
            </a:r>
            <a:br>
              <a:rPr lang="de-DE" sz="1800" dirty="0">
                <a:solidFill>
                  <a:srgbClr val="000000"/>
                </a:solidFill>
              </a:rPr>
            </a:br>
            <a:r>
              <a:rPr lang="de-DE" sz="1800" dirty="0">
                <a:solidFill>
                  <a:srgbClr val="000000"/>
                </a:solidFill>
              </a:rPr>
              <a:t>DTC und einfaches Wiederherstellungsmodell</a:t>
            </a:r>
          </a:p>
          <a:p>
            <a:pPr defTabSz="914225">
              <a:spcBef>
                <a:spcPts val="294"/>
              </a:spcBef>
              <a:spcAft>
                <a:spcPts val="588"/>
              </a:spcAft>
              <a:defRPr/>
            </a:pPr>
            <a:r>
              <a:rPr lang="de-DE" sz="1800" dirty="0">
                <a:solidFill>
                  <a:srgbClr val="000000"/>
                </a:solidFill>
              </a:rPr>
              <a:t>SSAS, SSRS und SSIS</a:t>
            </a:r>
          </a:p>
        </p:txBody>
      </p:sp>
      <p:sp>
        <p:nvSpPr>
          <p:cNvPr id="6" name="Rectangle 5">
            <a:extLst>
              <a:ext uri="{FF2B5EF4-FFF2-40B4-BE49-F238E27FC236}">
                <a16:creationId xmlns:a16="http://schemas.microsoft.com/office/drawing/2014/main" id="{91462E63-B294-497C-B12A-7210188C0993}"/>
              </a:ext>
            </a:extLst>
          </p:cNvPr>
          <p:cNvSpPr>
            <a:spLocks/>
          </p:cNvSpPr>
          <p:nvPr/>
        </p:nvSpPr>
        <p:spPr bwMode="auto">
          <a:xfrm>
            <a:off x="7798594" y="1169264"/>
            <a:ext cx="4050899" cy="4929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225">
              <a:defRPr/>
            </a:pPr>
            <a:r>
              <a:rPr lang="de-DE" sz="2400" dirty="0">
                <a:solidFill>
                  <a:schemeClr val="tx2"/>
                </a:solidFill>
                <a:latin typeface="+mj-lt"/>
              </a:rPr>
              <a:t>Azure-Unterscheidungsmerkmale: </a:t>
            </a:r>
          </a:p>
          <a:p>
            <a:pPr defTabSz="914225">
              <a:spcBef>
                <a:spcPts val="294"/>
              </a:spcBef>
              <a:spcAft>
                <a:spcPts val="588"/>
              </a:spcAft>
              <a:defRPr/>
            </a:pPr>
            <a:r>
              <a:rPr lang="de-DE" sz="1800" dirty="0">
                <a:solidFill>
                  <a:srgbClr val="000000"/>
                </a:solidFill>
              </a:rPr>
              <a:t>Kostenlose erweiterte Sicherheitsupdates für SQL Server 2008/R2</a:t>
            </a:r>
          </a:p>
          <a:p>
            <a:pPr defTabSz="914225">
              <a:spcBef>
                <a:spcPts val="294"/>
              </a:spcBef>
              <a:spcAft>
                <a:spcPts val="588"/>
              </a:spcAft>
              <a:defRPr/>
            </a:pPr>
            <a:r>
              <a:rPr lang="de-DE" sz="1800" dirty="0">
                <a:solidFill>
                  <a:srgbClr val="000000"/>
                </a:solidFill>
              </a:rPr>
              <a:t>Automatisierte Backups und Sicherheitsupdates</a:t>
            </a:r>
          </a:p>
          <a:p>
            <a:pPr defTabSz="914225">
              <a:spcBef>
                <a:spcPts val="294"/>
              </a:spcBef>
              <a:spcAft>
                <a:spcPts val="588"/>
              </a:spcAft>
              <a:defRPr/>
            </a:pPr>
            <a:r>
              <a:rPr lang="de-DE" sz="1800" dirty="0">
                <a:solidFill>
                  <a:srgbClr val="000000"/>
                </a:solidFill>
              </a:rPr>
              <a:t>Point-in-Time-Wiederherstellung </a:t>
            </a:r>
            <a:br>
              <a:rPr lang="de-DE" sz="1800" dirty="0">
                <a:solidFill>
                  <a:srgbClr val="000000"/>
                </a:solidFill>
              </a:rPr>
            </a:br>
            <a:r>
              <a:rPr lang="de-DE" sz="1800" dirty="0">
                <a:solidFill>
                  <a:srgbClr val="000000"/>
                </a:solidFill>
              </a:rPr>
              <a:t>mit Azure Backup</a:t>
            </a:r>
          </a:p>
          <a:p>
            <a:pPr defTabSz="914225">
              <a:spcBef>
                <a:spcPts val="294"/>
              </a:spcBef>
              <a:spcAft>
                <a:spcPts val="588"/>
              </a:spcAft>
              <a:defRPr/>
            </a:pPr>
            <a:r>
              <a:rPr lang="de-DE" sz="1800" spc="-20" dirty="0">
                <a:solidFill>
                  <a:srgbClr val="000000"/>
                </a:solidFill>
              </a:rPr>
              <a:t>Beschleunigte Speicherleistung mit Azure Blob-Zwischenspeicherung</a:t>
            </a:r>
          </a:p>
          <a:p>
            <a:pPr defTabSz="914225">
              <a:spcBef>
                <a:spcPts val="294"/>
              </a:spcBef>
              <a:spcAft>
                <a:spcPts val="588"/>
              </a:spcAft>
              <a:defRPr/>
            </a:pPr>
            <a:r>
              <a:rPr lang="de-DE" sz="1800" dirty="0">
                <a:solidFill>
                  <a:srgbClr val="000000"/>
                </a:solidFill>
              </a:rPr>
              <a:t>Gesamtrentabilität einer Azure </a:t>
            </a:r>
            <a:br>
              <a:rPr lang="de-DE" sz="1800" dirty="0">
                <a:solidFill>
                  <a:srgbClr val="000000"/>
                </a:solidFill>
              </a:rPr>
            </a:br>
            <a:r>
              <a:rPr lang="de-DE" sz="1800" dirty="0">
                <a:solidFill>
                  <a:srgbClr val="000000"/>
                </a:solidFill>
              </a:rPr>
              <a:t>IaaS-Investition von 435 Prozent über einen Zeitraum von fünf Jahren</a:t>
            </a:r>
            <a:r>
              <a:rPr lang="de-DE" sz="1800" baseline="30000" dirty="0">
                <a:solidFill>
                  <a:srgbClr val="000000"/>
                </a:solidFill>
              </a:rPr>
              <a:t>1</a:t>
            </a:r>
          </a:p>
        </p:txBody>
      </p:sp>
    </p:spTree>
    <p:extLst>
      <p:ext uri="{BB962C8B-B14F-4D97-AF65-F5344CB8AC3E}">
        <p14:creationId xmlns:p14="http://schemas.microsoft.com/office/powerpoint/2010/main" val="2937552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8FD8B3-F24F-43D9-9FD6-E924A3FA3861}"/>
              </a:ext>
            </a:extLst>
          </p:cNvPr>
          <p:cNvSpPr>
            <a:spLocks noGrp="1"/>
          </p:cNvSpPr>
          <p:nvPr>
            <p:ph type="title"/>
          </p:nvPr>
        </p:nvSpPr>
        <p:spPr>
          <a:xfrm>
            <a:off x="418643" y="440494"/>
            <a:ext cx="11553398" cy="680196"/>
          </a:xfrm>
        </p:spPr>
        <p:txBody>
          <a:bodyPr/>
          <a:lstStyle/>
          <a:p>
            <a:r>
              <a:rPr lang="de-DE" dirty="0"/>
              <a:t>SQL Server in Azure-Bereitstellungsoptionen für virtuelle Computer</a:t>
            </a:r>
          </a:p>
        </p:txBody>
      </p:sp>
      <p:sp>
        <p:nvSpPr>
          <p:cNvPr id="4" name="TextBox 3">
            <a:extLst>
              <a:ext uri="{FF2B5EF4-FFF2-40B4-BE49-F238E27FC236}">
                <a16:creationId xmlns:a16="http://schemas.microsoft.com/office/drawing/2014/main" id="{8B3ABD75-B493-4137-91BE-05F7B0208549}"/>
              </a:ext>
            </a:extLst>
          </p:cNvPr>
          <p:cNvSpPr txBox="1">
            <a:spLocks/>
          </p:cNvSpPr>
          <p:nvPr/>
        </p:nvSpPr>
        <p:spPr>
          <a:xfrm>
            <a:off x="765810" y="1555871"/>
            <a:ext cx="1124081" cy="430887"/>
          </a:xfrm>
          <a:prstGeom prst="rect">
            <a:avLst/>
          </a:prstGeom>
          <a:noFill/>
        </p:spPr>
        <p:txBody>
          <a:bodyPr wrap="square" lIns="0" tIns="0" rIns="0" bIns="0" rtlCol="0" anchor="ctr">
            <a:spAutoFit/>
          </a:bodyPr>
          <a:lstStyle/>
          <a:p>
            <a:pPr algn="r"/>
            <a:r>
              <a:rPr lang="de-DE" sz="1400" dirty="0">
                <a:solidFill>
                  <a:schemeClr val="tx2"/>
                </a:solidFill>
                <a:latin typeface="+mj-lt"/>
              </a:rPr>
              <a:t>Bereitstellungsoptionen</a:t>
            </a:r>
          </a:p>
        </p:txBody>
      </p:sp>
      <p:sp>
        <p:nvSpPr>
          <p:cNvPr id="18" name="Left Bracket 17">
            <a:extLst>
              <a:ext uri="{FF2B5EF4-FFF2-40B4-BE49-F238E27FC236}">
                <a16:creationId xmlns:a16="http://schemas.microsoft.com/office/drawing/2014/main" id="{86ED53F7-8B56-49B2-B8B1-7367EEFE6DC0}"/>
              </a:ext>
              <a:ext uri="{C183D7F6-B498-43B3-948B-1728B52AA6E4}">
                <adec:decorative xmlns:adec="http://schemas.microsoft.com/office/drawing/2017/decorative" val="1"/>
              </a:ext>
            </a:extLst>
          </p:cNvPr>
          <p:cNvSpPr>
            <a:spLocks/>
          </p:cNvSpPr>
          <p:nvPr/>
        </p:nvSpPr>
        <p:spPr>
          <a:xfrm>
            <a:off x="2030282" y="1527853"/>
            <a:ext cx="56553" cy="486922"/>
          </a:xfrm>
          <a:prstGeom prst="leftBracket">
            <a:avLst/>
          </a:prstGeom>
          <a:ln w="19050">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 name="Rectangle 4">
            <a:extLst>
              <a:ext uri="{FF2B5EF4-FFF2-40B4-BE49-F238E27FC236}">
                <a16:creationId xmlns:a16="http://schemas.microsoft.com/office/drawing/2014/main" id="{BA05C7EB-E12D-466B-BB69-0AAB7EC5B1CA}"/>
              </a:ext>
            </a:extLst>
          </p:cNvPr>
          <p:cNvSpPr>
            <a:spLocks/>
          </p:cNvSpPr>
          <p:nvPr/>
        </p:nvSpPr>
        <p:spPr bwMode="auto">
          <a:xfrm>
            <a:off x="2168466" y="1527853"/>
            <a:ext cx="9591443" cy="4869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spcAft>
                <a:spcPts val="294"/>
              </a:spcAft>
            </a:pPr>
            <a:r>
              <a:rPr lang="de-DE" sz="1200">
                <a:solidFill>
                  <a:schemeClr val="tx1"/>
                </a:solidFill>
              </a:rPr>
              <a:t>Marketplace vorinstallierter SQL Server unter Windows oder Linux</a:t>
            </a:r>
            <a:r>
              <a:rPr lang="de-DE" sz="1200" b="1">
                <a:solidFill>
                  <a:schemeClr val="tx1"/>
                </a:solidFill>
              </a:rPr>
              <a:t> | </a:t>
            </a:r>
            <a:r>
              <a:rPr lang="de-DE" sz="1200">
                <a:solidFill>
                  <a:schemeClr val="tx1"/>
                </a:solidFill>
              </a:rPr>
              <a:t>Ihren eigenen SQL Server installieren </a:t>
            </a:r>
            <a:r>
              <a:rPr lang="de-DE" sz="1200" b="1">
                <a:solidFill>
                  <a:schemeClr val="tx1"/>
                </a:solidFill>
              </a:rPr>
              <a:t>|</a:t>
            </a:r>
            <a:r>
              <a:rPr lang="de-DE" sz="1200">
                <a:solidFill>
                  <a:schemeClr val="tx1"/>
                </a:solidFill>
              </a:rPr>
              <a:t> Mit Azure Migrate (Azure Site Recovery) per Lift &amp; Shift migrieren</a:t>
            </a:r>
          </a:p>
        </p:txBody>
      </p:sp>
      <p:sp>
        <p:nvSpPr>
          <p:cNvPr id="10" name="TextBox 9">
            <a:extLst>
              <a:ext uri="{FF2B5EF4-FFF2-40B4-BE49-F238E27FC236}">
                <a16:creationId xmlns:a16="http://schemas.microsoft.com/office/drawing/2014/main" id="{9B24257C-374E-4F66-BED4-D4C8DB5EF643}"/>
              </a:ext>
            </a:extLst>
          </p:cNvPr>
          <p:cNvSpPr txBox="1">
            <a:spLocks/>
          </p:cNvSpPr>
          <p:nvPr/>
        </p:nvSpPr>
        <p:spPr>
          <a:xfrm>
            <a:off x="677583" y="2135561"/>
            <a:ext cx="1212308" cy="430887"/>
          </a:xfrm>
          <a:prstGeom prst="rect">
            <a:avLst/>
          </a:prstGeom>
          <a:noFill/>
        </p:spPr>
        <p:txBody>
          <a:bodyPr wrap="square" lIns="0" tIns="0" rIns="0" bIns="0" rtlCol="0" anchor="ctr">
            <a:spAutoFit/>
          </a:bodyPr>
          <a:lstStyle/>
          <a:p>
            <a:pPr lvl="0" algn="r"/>
            <a:r>
              <a:rPr lang="de-DE" sz="1400">
                <a:solidFill>
                  <a:schemeClr val="tx2"/>
                </a:solidFill>
                <a:latin typeface="+mj-lt"/>
              </a:rPr>
              <a:t>Ressourcenanbieter</a:t>
            </a:r>
          </a:p>
        </p:txBody>
      </p:sp>
      <p:sp>
        <p:nvSpPr>
          <p:cNvPr id="17" name="Left Bracket 16">
            <a:extLst>
              <a:ext uri="{FF2B5EF4-FFF2-40B4-BE49-F238E27FC236}">
                <a16:creationId xmlns:a16="http://schemas.microsoft.com/office/drawing/2014/main" id="{F742D576-5DC8-43B8-B3C1-82525BDE6F0E}"/>
              </a:ext>
              <a:ext uri="{C183D7F6-B498-43B3-948B-1728B52AA6E4}">
                <adec:decorative xmlns:adec="http://schemas.microsoft.com/office/drawing/2017/decorative" val="1"/>
              </a:ext>
            </a:extLst>
          </p:cNvPr>
          <p:cNvSpPr>
            <a:spLocks/>
          </p:cNvSpPr>
          <p:nvPr/>
        </p:nvSpPr>
        <p:spPr>
          <a:xfrm>
            <a:off x="2030282" y="2107220"/>
            <a:ext cx="56553" cy="487568"/>
          </a:xfrm>
          <a:prstGeom prst="leftBracket">
            <a:avLst/>
          </a:prstGeom>
          <a:ln w="19050">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6" name="Rectangle 5">
            <a:extLst>
              <a:ext uri="{FF2B5EF4-FFF2-40B4-BE49-F238E27FC236}">
                <a16:creationId xmlns:a16="http://schemas.microsoft.com/office/drawing/2014/main" id="{CD56E44D-63AE-4122-BF94-46B90FA8D56B}"/>
              </a:ext>
            </a:extLst>
          </p:cNvPr>
          <p:cNvSpPr>
            <a:spLocks/>
          </p:cNvSpPr>
          <p:nvPr/>
        </p:nvSpPr>
        <p:spPr bwMode="auto">
          <a:xfrm>
            <a:off x="2168466" y="2107220"/>
            <a:ext cx="9591443" cy="4875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spcAft>
                <a:spcPts val="294"/>
              </a:spcAft>
            </a:pPr>
            <a:r>
              <a:rPr lang="de-DE" sz="1200">
                <a:solidFill>
                  <a:schemeClr val="tx1"/>
                </a:solidFill>
              </a:rPr>
              <a:t>Lizenzierung und Edition-Flexibilität freischalten | Automatisierte Backups und Sicherheitsupdates | VMs über Azure SQL im Portal verwalten</a:t>
            </a:r>
          </a:p>
        </p:txBody>
      </p:sp>
      <p:sp>
        <p:nvSpPr>
          <p:cNvPr id="11" name="TextBox 10">
            <a:extLst>
              <a:ext uri="{FF2B5EF4-FFF2-40B4-BE49-F238E27FC236}">
                <a16:creationId xmlns:a16="http://schemas.microsoft.com/office/drawing/2014/main" id="{D307F140-1814-4CB0-8678-185D453DA86D}"/>
              </a:ext>
            </a:extLst>
          </p:cNvPr>
          <p:cNvSpPr txBox="1">
            <a:spLocks/>
          </p:cNvSpPr>
          <p:nvPr/>
        </p:nvSpPr>
        <p:spPr>
          <a:xfrm>
            <a:off x="419100" y="2913845"/>
            <a:ext cx="1470791" cy="430887"/>
          </a:xfrm>
          <a:prstGeom prst="rect">
            <a:avLst/>
          </a:prstGeom>
          <a:noFill/>
        </p:spPr>
        <p:txBody>
          <a:bodyPr wrap="square" lIns="0" tIns="0" rIns="0" bIns="0" rtlCol="0" anchor="ctr">
            <a:spAutoFit/>
          </a:bodyPr>
          <a:lstStyle/>
          <a:p>
            <a:pPr lvl="0" algn="r"/>
            <a:r>
              <a:rPr lang="de-DE" sz="1400">
                <a:solidFill>
                  <a:schemeClr val="tx2"/>
                </a:solidFill>
                <a:latin typeface="+mj-lt"/>
              </a:rPr>
              <a:t>Größen und Speicherleistung</a:t>
            </a:r>
          </a:p>
        </p:txBody>
      </p:sp>
      <p:sp>
        <p:nvSpPr>
          <p:cNvPr id="16" name="Left Bracket 15">
            <a:extLst>
              <a:ext uri="{FF2B5EF4-FFF2-40B4-BE49-F238E27FC236}">
                <a16:creationId xmlns:a16="http://schemas.microsoft.com/office/drawing/2014/main" id="{708D4196-0AB0-426B-9E68-BCA6D6C70CB7}"/>
              </a:ext>
              <a:ext uri="{C183D7F6-B498-43B3-948B-1728B52AA6E4}">
                <adec:decorative xmlns:adec="http://schemas.microsoft.com/office/drawing/2017/decorative" val="1"/>
              </a:ext>
            </a:extLst>
          </p:cNvPr>
          <p:cNvSpPr>
            <a:spLocks/>
          </p:cNvSpPr>
          <p:nvPr/>
        </p:nvSpPr>
        <p:spPr>
          <a:xfrm>
            <a:off x="2030282" y="2687233"/>
            <a:ext cx="56553" cy="884111"/>
          </a:xfrm>
          <a:prstGeom prst="leftBracket">
            <a:avLst/>
          </a:prstGeom>
          <a:ln w="19050">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7" name="Rectangle 6">
            <a:extLst>
              <a:ext uri="{FF2B5EF4-FFF2-40B4-BE49-F238E27FC236}">
                <a16:creationId xmlns:a16="http://schemas.microsoft.com/office/drawing/2014/main" id="{34D16673-A9B0-41B8-B503-C39AD683848C}"/>
              </a:ext>
            </a:extLst>
          </p:cNvPr>
          <p:cNvSpPr>
            <a:spLocks/>
          </p:cNvSpPr>
          <p:nvPr/>
        </p:nvSpPr>
        <p:spPr bwMode="auto">
          <a:xfrm>
            <a:off x="2168467" y="2687233"/>
            <a:ext cx="9591442" cy="88411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2" spcCol="365760" rtlCol="0" fromWordArt="0" anchor="ctr" anchorCtr="0" forceAA="0" compatLnSpc="1">
            <a:prstTxWarp prst="textNoShape">
              <a:avLst/>
            </a:prstTxWarp>
            <a:noAutofit/>
          </a:bodyPr>
          <a:lstStyle/>
          <a:p>
            <a:pPr>
              <a:spcAft>
                <a:spcPts val="294"/>
              </a:spcAft>
            </a:pPr>
            <a:r>
              <a:rPr lang="de-DE" sz="1200">
                <a:solidFill>
                  <a:schemeClr val="tx1"/>
                </a:solidFill>
              </a:rPr>
              <a:t>Speicher- oder datenspeicheroptimierte Größen für beste Leistung</a:t>
            </a:r>
          </a:p>
          <a:p>
            <a:pPr>
              <a:spcAft>
                <a:spcPts val="294"/>
              </a:spcAft>
            </a:pPr>
            <a:r>
              <a:rPr lang="de-DE" sz="1200">
                <a:solidFill>
                  <a:schemeClr val="tx1"/>
                </a:solidFill>
              </a:rPr>
              <a:t>Daten und Anmeldung bei Storage Premium Managed Disks</a:t>
            </a:r>
          </a:p>
          <a:p>
            <a:pPr>
              <a:spcAft>
                <a:spcPts val="294"/>
              </a:spcAft>
            </a:pPr>
            <a:r>
              <a:rPr lang="de-DE" sz="1200">
                <a:solidFill>
                  <a:schemeClr val="tx1"/>
                </a:solidFill>
              </a:rPr>
              <a:t>Azure Blob Caching für Lesevorgänge für Datenträger</a:t>
            </a:r>
          </a:p>
          <a:p>
            <a:pPr>
              <a:spcAft>
                <a:spcPts val="294"/>
              </a:spcAft>
            </a:pPr>
            <a:r>
              <a:rPr lang="de-DE" sz="1200">
                <a:solidFill>
                  <a:schemeClr val="tx1"/>
                </a:solidFill>
              </a:rPr>
              <a:t>Tempdb auf lokaler SSD</a:t>
            </a:r>
          </a:p>
          <a:p>
            <a:pPr>
              <a:spcAft>
                <a:spcPts val="294"/>
              </a:spcAft>
            </a:pPr>
            <a:r>
              <a:rPr lang="de-DE" sz="1200">
                <a:solidFill>
                  <a:schemeClr val="tx1"/>
                </a:solidFill>
              </a:rPr>
              <a:t>Ultra Disks, wenn extrem kurze Wartezeiten erforderlich sind</a:t>
            </a:r>
          </a:p>
        </p:txBody>
      </p:sp>
      <p:sp>
        <p:nvSpPr>
          <p:cNvPr id="12" name="TextBox 11">
            <a:extLst>
              <a:ext uri="{FF2B5EF4-FFF2-40B4-BE49-F238E27FC236}">
                <a16:creationId xmlns:a16="http://schemas.microsoft.com/office/drawing/2014/main" id="{D1B9CFDB-E714-4908-A0F3-A82B762E3DDE}"/>
              </a:ext>
            </a:extLst>
          </p:cNvPr>
          <p:cNvSpPr txBox="1">
            <a:spLocks/>
          </p:cNvSpPr>
          <p:nvPr/>
        </p:nvSpPr>
        <p:spPr>
          <a:xfrm>
            <a:off x="600075" y="3839162"/>
            <a:ext cx="1289816" cy="430887"/>
          </a:xfrm>
          <a:prstGeom prst="rect">
            <a:avLst/>
          </a:prstGeom>
          <a:noFill/>
        </p:spPr>
        <p:txBody>
          <a:bodyPr wrap="square" lIns="0" tIns="0" rIns="0" bIns="0" rtlCol="0" anchor="ctr">
            <a:spAutoFit/>
          </a:bodyPr>
          <a:lstStyle/>
          <a:p>
            <a:pPr lvl="0" algn="r"/>
            <a:r>
              <a:rPr lang="de-DE" sz="1400">
                <a:solidFill>
                  <a:schemeClr val="tx2"/>
                </a:solidFill>
                <a:latin typeface="+mj-lt"/>
              </a:rPr>
              <a:t>Netzwerk und Sicherheit</a:t>
            </a:r>
          </a:p>
        </p:txBody>
      </p:sp>
      <p:sp>
        <p:nvSpPr>
          <p:cNvPr id="15" name="Left Bracket 14">
            <a:extLst>
              <a:ext uri="{FF2B5EF4-FFF2-40B4-BE49-F238E27FC236}">
                <a16:creationId xmlns:a16="http://schemas.microsoft.com/office/drawing/2014/main" id="{EE788450-9FA8-4679-AD03-076BB68102CD}"/>
              </a:ext>
              <a:ext uri="{C183D7F6-B498-43B3-948B-1728B52AA6E4}">
                <adec:decorative xmlns:adec="http://schemas.microsoft.com/office/drawing/2017/decorative" val="1"/>
              </a:ext>
            </a:extLst>
          </p:cNvPr>
          <p:cNvSpPr>
            <a:spLocks/>
          </p:cNvSpPr>
          <p:nvPr/>
        </p:nvSpPr>
        <p:spPr>
          <a:xfrm>
            <a:off x="2030282" y="3663789"/>
            <a:ext cx="56553" cy="781633"/>
          </a:xfrm>
          <a:prstGeom prst="leftBracket">
            <a:avLst/>
          </a:prstGeom>
          <a:ln w="19050">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8" name="Rectangle 7">
            <a:extLst>
              <a:ext uri="{FF2B5EF4-FFF2-40B4-BE49-F238E27FC236}">
                <a16:creationId xmlns:a16="http://schemas.microsoft.com/office/drawing/2014/main" id="{01B807C0-10A4-4D94-BB3E-69AC7E93560B}"/>
              </a:ext>
            </a:extLst>
          </p:cNvPr>
          <p:cNvSpPr>
            <a:spLocks/>
          </p:cNvSpPr>
          <p:nvPr/>
        </p:nvSpPr>
        <p:spPr bwMode="auto">
          <a:xfrm>
            <a:off x="2168466" y="3663789"/>
            <a:ext cx="9591443" cy="7816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spcAft>
                <a:spcPts val="294"/>
              </a:spcAft>
            </a:pPr>
            <a:r>
              <a:rPr lang="de-DE" sz="1200">
                <a:solidFill>
                  <a:schemeClr val="tx1"/>
                </a:solidFill>
              </a:rPr>
              <a:t>Virtuelle Netzwerke zur Integration in lokale Netzwerke</a:t>
            </a:r>
          </a:p>
          <a:p>
            <a:pPr>
              <a:spcAft>
                <a:spcPts val="294"/>
              </a:spcAft>
            </a:pPr>
            <a:r>
              <a:rPr lang="de-DE" sz="1200">
                <a:solidFill>
                  <a:schemeClr val="tx1"/>
                </a:solidFill>
              </a:rPr>
              <a:t>Advanced Data Security-Dienste (Vorschau)</a:t>
            </a:r>
          </a:p>
        </p:txBody>
      </p:sp>
      <p:sp>
        <p:nvSpPr>
          <p:cNvPr id="13" name="TextBox 12">
            <a:extLst>
              <a:ext uri="{FF2B5EF4-FFF2-40B4-BE49-F238E27FC236}">
                <a16:creationId xmlns:a16="http://schemas.microsoft.com/office/drawing/2014/main" id="{A36957EF-8D26-46F6-A941-6D771E051675}"/>
              </a:ext>
            </a:extLst>
          </p:cNvPr>
          <p:cNvSpPr txBox="1"/>
          <p:nvPr/>
        </p:nvSpPr>
        <p:spPr>
          <a:xfrm>
            <a:off x="1128119" y="5125048"/>
            <a:ext cx="761772" cy="215444"/>
          </a:xfrm>
          <a:prstGeom prst="rect">
            <a:avLst/>
          </a:prstGeom>
          <a:noFill/>
        </p:spPr>
        <p:txBody>
          <a:bodyPr wrap="square" lIns="0" tIns="0" rIns="0" bIns="0" rtlCol="0" anchor="ctr">
            <a:spAutoFit/>
          </a:bodyPr>
          <a:lstStyle/>
          <a:p>
            <a:pPr lvl="0" algn="r"/>
            <a:r>
              <a:rPr lang="de-DE" sz="1400">
                <a:solidFill>
                  <a:schemeClr val="tx2"/>
                </a:solidFill>
                <a:latin typeface="+mj-lt"/>
              </a:rPr>
              <a:t>HADR</a:t>
            </a:r>
          </a:p>
        </p:txBody>
      </p:sp>
      <p:sp>
        <p:nvSpPr>
          <p:cNvPr id="14" name="Left Bracket 13">
            <a:extLst>
              <a:ext uri="{FF2B5EF4-FFF2-40B4-BE49-F238E27FC236}">
                <a16:creationId xmlns:a16="http://schemas.microsoft.com/office/drawing/2014/main" id="{708BEEC5-31AF-4DA8-8F2D-C56478E2B2BE}"/>
              </a:ext>
              <a:ext uri="{C183D7F6-B498-43B3-948B-1728B52AA6E4}">
                <adec:decorative xmlns:adec="http://schemas.microsoft.com/office/drawing/2017/decorative" val="1"/>
              </a:ext>
            </a:extLst>
          </p:cNvPr>
          <p:cNvSpPr>
            <a:spLocks/>
          </p:cNvSpPr>
          <p:nvPr/>
        </p:nvSpPr>
        <p:spPr>
          <a:xfrm>
            <a:off x="2018402" y="4537865"/>
            <a:ext cx="68433" cy="1335427"/>
          </a:xfrm>
          <a:prstGeom prst="leftBracket">
            <a:avLst/>
          </a:prstGeom>
          <a:ln w="19050">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9" name="Rectangle 8">
            <a:extLst>
              <a:ext uri="{FF2B5EF4-FFF2-40B4-BE49-F238E27FC236}">
                <a16:creationId xmlns:a16="http://schemas.microsoft.com/office/drawing/2014/main" id="{16C0B57B-8EE8-42CA-BB6D-10FCA5AF584C}"/>
              </a:ext>
            </a:extLst>
          </p:cNvPr>
          <p:cNvSpPr>
            <a:spLocks/>
          </p:cNvSpPr>
          <p:nvPr/>
        </p:nvSpPr>
        <p:spPr bwMode="auto">
          <a:xfrm>
            <a:off x="2168467" y="4537865"/>
            <a:ext cx="9591444" cy="13354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2" spcCol="91440" rtlCol="0" fromWordArt="0" anchor="ctr" anchorCtr="0" forceAA="0" compatLnSpc="1">
            <a:prstTxWarp prst="textNoShape">
              <a:avLst/>
            </a:prstTxWarp>
            <a:noAutofit/>
          </a:bodyPr>
          <a:lstStyle/>
          <a:p>
            <a:pPr>
              <a:spcAft>
                <a:spcPts val="490"/>
              </a:spcAft>
            </a:pPr>
            <a:r>
              <a:rPr lang="de-DE" sz="1200">
                <a:solidFill>
                  <a:schemeClr val="tx1"/>
                </a:solidFill>
              </a:rPr>
              <a:t>Integrierte Hochverfügbarkeit für Azure virtuelle Computer</a:t>
            </a:r>
          </a:p>
          <a:p>
            <a:pPr>
              <a:spcAft>
                <a:spcPts val="490"/>
              </a:spcAft>
            </a:pPr>
            <a:r>
              <a:rPr lang="de-DE" sz="1200">
                <a:solidFill>
                  <a:schemeClr val="tx1"/>
                </a:solidFill>
              </a:rPr>
              <a:t>In Azure Storage integrierter DR</a:t>
            </a:r>
          </a:p>
          <a:p>
            <a:pPr>
              <a:spcAft>
                <a:spcPts val="490"/>
              </a:spcAft>
            </a:pPr>
            <a:r>
              <a:rPr lang="de-DE" sz="1200">
                <a:solidFill>
                  <a:schemeClr val="tx1"/>
                </a:solidFill>
              </a:rPr>
              <a:t>Azure Backup und automatisierte Sicherungen auf </a:t>
            </a:r>
            <a:br>
              <a:rPr lang="de-DE" sz="1200">
                <a:solidFill>
                  <a:schemeClr val="tx1"/>
                </a:solidFill>
              </a:rPr>
            </a:br>
            <a:r>
              <a:rPr lang="de-DE" sz="1200">
                <a:solidFill>
                  <a:schemeClr val="tx1"/>
                </a:solidFill>
              </a:rPr>
              <a:t>Azure Blob Storage</a:t>
            </a:r>
          </a:p>
          <a:p>
            <a:pPr>
              <a:spcAft>
                <a:spcPts val="490"/>
              </a:spcAft>
            </a:pPr>
            <a:r>
              <a:rPr lang="de-DE" sz="1200">
                <a:solidFill>
                  <a:schemeClr val="tx1"/>
                </a:solidFill>
              </a:rPr>
              <a:t>Datei-Snapshot-Sicherungen</a:t>
            </a:r>
          </a:p>
          <a:p>
            <a:pPr>
              <a:spcAft>
                <a:spcPts val="490"/>
              </a:spcAft>
            </a:pPr>
            <a:r>
              <a:rPr lang="de-DE" sz="1200">
                <a:solidFill>
                  <a:schemeClr val="tx1"/>
                </a:solidFill>
              </a:rPr>
              <a:t>Failoverclusterinstanz mit Azure Premium-Dateifreigabe</a:t>
            </a:r>
          </a:p>
          <a:p>
            <a:pPr>
              <a:spcAft>
                <a:spcPts val="490"/>
              </a:spcAft>
            </a:pPr>
            <a:r>
              <a:rPr lang="de-DE" sz="1200">
                <a:solidFill>
                  <a:schemeClr val="tx1"/>
                </a:solidFill>
              </a:rPr>
              <a:t>Immer aktivierte Verfügbarkeitsgruppen mit Cloud Witness</a:t>
            </a:r>
          </a:p>
          <a:p>
            <a:pPr>
              <a:spcAft>
                <a:spcPts val="490"/>
              </a:spcAft>
            </a:pPr>
            <a:r>
              <a:rPr lang="de-DE" sz="1200">
                <a:solidFill>
                  <a:schemeClr val="tx1"/>
                </a:solidFill>
              </a:rPr>
              <a:t>Sekundäre Replikate der Hybridverfügbarkeitsgruppe</a:t>
            </a:r>
          </a:p>
          <a:p>
            <a:pPr>
              <a:spcAft>
                <a:spcPts val="490"/>
              </a:spcAft>
            </a:pPr>
            <a:r>
              <a:rPr lang="de-DE" sz="1200">
                <a:solidFill>
                  <a:schemeClr val="tx1"/>
                </a:solidFill>
              </a:rPr>
              <a:t>HADR unter RedHat Linux mit Pacemaker und Fencing</a:t>
            </a:r>
          </a:p>
        </p:txBody>
      </p:sp>
    </p:spTree>
    <p:extLst>
      <p:ext uri="{BB962C8B-B14F-4D97-AF65-F5344CB8AC3E}">
        <p14:creationId xmlns:p14="http://schemas.microsoft.com/office/powerpoint/2010/main" val="3286421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animBg="1"/>
      <p:bldP spid="5" grpId="0" animBg="1"/>
      <p:bldP spid="10" grpId="0"/>
      <p:bldP spid="17" grpId="0" animBg="1"/>
      <p:bldP spid="6" grpId="0" animBg="1"/>
      <p:bldP spid="11" grpId="0"/>
      <p:bldP spid="16" grpId="0" animBg="1"/>
      <p:bldP spid="7" grpId="0" animBg="1"/>
      <p:bldP spid="12" grpId="0"/>
      <p:bldP spid="15" grpId="0" animBg="1"/>
      <p:bldP spid="8" grpId="0" animBg="1"/>
      <p:bldP spid="13" grpId="0"/>
      <p:bldP spid="14"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D701FF-DE01-4F33-B107-6CD9F3B7E919}"/>
              </a:ext>
            </a:extLst>
          </p:cNvPr>
          <p:cNvSpPr>
            <a:spLocks noGrp="1"/>
          </p:cNvSpPr>
          <p:nvPr>
            <p:ph type="title"/>
          </p:nvPr>
        </p:nvSpPr>
        <p:spPr/>
        <p:txBody>
          <a:bodyPr/>
          <a:lstStyle/>
          <a:p>
            <a:r>
              <a:rPr lang="de-DE"/>
              <a:t>Azure SQL-DB</a:t>
            </a:r>
          </a:p>
        </p:txBody>
      </p:sp>
      <p:sp>
        <p:nvSpPr>
          <p:cNvPr id="6" name="Text Placeholder 99">
            <a:extLst>
              <a:ext uri="{FF2B5EF4-FFF2-40B4-BE49-F238E27FC236}">
                <a16:creationId xmlns:a16="http://schemas.microsoft.com/office/drawing/2014/main" id="{41C1B11C-B12D-4E21-B6D5-44F2FC588F4D}"/>
              </a:ext>
            </a:extLst>
          </p:cNvPr>
          <p:cNvSpPr txBox="1">
            <a:spLocks/>
          </p:cNvSpPr>
          <p:nvPr/>
        </p:nvSpPr>
        <p:spPr>
          <a:xfrm>
            <a:off x="418645" y="1174801"/>
            <a:ext cx="3884506" cy="2011680"/>
          </a:xfrm>
          <a:prstGeom prst="rect">
            <a:avLst/>
          </a:prstGeom>
          <a:solidFill>
            <a:srgbClr val="243A5E"/>
          </a:solidFill>
        </p:spPr>
        <p:txBody>
          <a:bodyPr vert="horz" wrap="square" lIns="134464" tIns="89642" rIns="134464" bIns="89642" rtlCol="0">
            <a:no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Aft>
                <a:spcPts val="588"/>
              </a:spcAft>
              <a:buClr>
                <a:srgbClr val="0078D4"/>
              </a:buClr>
              <a:defRPr/>
            </a:pPr>
            <a:r>
              <a:rPr lang="de-DE" sz="2000" b="0" dirty="0">
                <a:solidFill>
                  <a:schemeClr val="bg1"/>
                </a:solidFill>
              </a:rPr>
              <a:t>Kundenherausforderung: </a:t>
            </a:r>
          </a:p>
          <a:p>
            <a:pPr defTabSz="914139">
              <a:buClr>
                <a:srgbClr val="0078D4"/>
              </a:buClr>
              <a:defRPr/>
            </a:pPr>
            <a:r>
              <a:rPr lang="de-DE" sz="1800" b="0" dirty="0">
                <a:solidFill>
                  <a:schemeClr val="bg1"/>
                </a:solidFill>
                <a:latin typeface="+mn-lt"/>
              </a:rPr>
              <a:t>Ich möchte moderne Apps mit eventuell mehreren Mandanten, höchster Verfügbarkeit und vorhersagbarer Leistung erstellen</a:t>
            </a:r>
          </a:p>
        </p:txBody>
      </p:sp>
      <p:sp>
        <p:nvSpPr>
          <p:cNvPr id="7" name="Text Placeholder 99">
            <a:extLst>
              <a:ext uri="{FF2B5EF4-FFF2-40B4-BE49-F238E27FC236}">
                <a16:creationId xmlns:a16="http://schemas.microsoft.com/office/drawing/2014/main" id="{F80512CE-8AB1-4922-BBC5-B594833F8040}"/>
              </a:ext>
            </a:extLst>
          </p:cNvPr>
          <p:cNvSpPr txBox="1">
            <a:spLocks/>
          </p:cNvSpPr>
          <p:nvPr/>
        </p:nvSpPr>
        <p:spPr>
          <a:xfrm>
            <a:off x="418647" y="3313868"/>
            <a:ext cx="3884506" cy="2011680"/>
          </a:xfrm>
          <a:prstGeom prst="rect">
            <a:avLst/>
          </a:prstGeom>
          <a:solidFill>
            <a:srgbClr val="243A5E"/>
          </a:solidFill>
        </p:spPr>
        <p:txBody>
          <a:bodyPr vert="horz" wrap="square" lIns="134464" tIns="89642" rIns="134464" bIns="89642" rtlCol="0">
            <a:no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Aft>
                <a:spcPts val="588"/>
              </a:spcAft>
              <a:buClr>
                <a:srgbClr val="0078D4"/>
              </a:buClr>
              <a:defRPr/>
            </a:pPr>
            <a:r>
              <a:rPr lang="de-DE" sz="2000">
                <a:solidFill>
                  <a:schemeClr val="bg1"/>
                </a:solidFill>
              </a:rPr>
              <a:t>Lösung:</a:t>
            </a:r>
          </a:p>
          <a:p>
            <a:pPr lvl="1">
              <a:buClr>
                <a:srgbClr val="0078D4"/>
              </a:buClr>
              <a:defRPr/>
            </a:pPr>
            <a:r>
              <a:rPr lang="de-DE" sz="1800">
                <a:solidFill>
                  <a:schemeClr val="bg1"/>
                </a:solidFill>
                <a:latin typeface="+mn-lt"/>
              </a:rPr>
              <a:t>Die Azure SQL-Datenbank ist ein hochgradig skalierbarer Clouddatenbank-Dienst mit integrierter Hochverfügbarkeit und Machine Learning </a:t>
            </a:r>
          </a:p>
        </p:txBody>
      </p:sp>
      <p:sp>
        <p:nvSpPr>
          <p:cNvPr id="4" name="Rectangle 3">
            <a:extLst>
              <a:ext uri="{FF2B5EF4-FFF2-40B4-BE49-F238E27FC236}">
                <a16:creationId xmlns:a16="http://schemas.microsoft.com/office/drawing/2014/main" id="{E6EED91D-B5B4-4640-A019-9E01B097F990}"/>
              </a:ext>
            </a:extLst>
          </p:cNvPr>
          <p:cNvSpPr>
            <a:spLocks/>
          </p:cNvSpPr>
          <p:nvPr/>
        </p:nvSpPr>
        <p:spPr bwMode="auto">
          <a:xfrm>
            <a:off x="4418902" y="1169263"/>
            <a:ext cx="3619352" cy="41562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225">
              <a:defRPr/>
            </a:pPr>
            <a:r>
              <a:rPr lang="de-DE" sz="2000" dirty="0">
                <a:solidFill>
                  <a:schemeClr val="tx2"/>
                </a:solidFill>
                <a:latin typeface="+mj-lt"/>
              </a:rPr>
              <a:t>Hauptfunktionen:</a:t>
            </a:r>
          </a:p>
          <a:p>
            <a:pPr defTabSz="914225">
              <a:spcBef>
                <a:spcPts val="294"/>
              </a:spcBef>
              <a:spcAft>
                <a:spcPts val="588"/>
              </a:spcAft>
              <a:defRPr/>
            </a:pPr>
            <a:r>
              <a:rPr lang="de-DE" sz="1800" dirty="0">
                <a:solidFill>
                  <a:srgbClr val="000000"/>
                </a:solidFill>
              </a:rPr>
              <a:t>Singleton oder Pool für elastische Datenbanken</a:t>
            </a:r>
          </a:p>
          <a:p>
            <a:pPr defTabSz="914225">
              <a:spcBef>
                <a:spcPts val="294"/>
              </a:spcBef>
              <a:spcAft>
                <a:spcPts val="588"/>
              </a:spcAft>
              <a:defRPr/>
            </a:pPr>
            <a:r>
              <a:rPr lang="de-DE" sz="1800" dirty="0">
                <a:solidFill>
                  <a:srgbClr val="000000"/>
                </a:solidFill>
              </a:rPr>
              <a:t>Hyperscale-Speicher (100 TB+)</a:t>
            </a:r>
          </a:p>
          <a:p>
            <a:pPr defTabSz="914225">
              <a:spcBef>
                <a:spcPts val="294"/>
              </a:spcBef>
              <a:spcAft>
                <a:spcPts val="588"/>
              </a:spcAft>
              <a:defRPr/>
            </a:pPr>
            <a:r>
              <a:rPr lang="de-DE" sz="1800" dirty="0">
                <a:solidFill>
                  <a:srgbClr val="000000"/>
                </a:solidFill>
              </a:rPr>
              <a:t>Serverloses Compute</a:t>
            </a:r>
          </a:p>
          <a:p>
            <a:pPr defTabSz="914225">
              <a:spcBef>
                <a:spcPts val="294"/>
              </a:spcBef>
              <a:spcAft>
                <a:spcPts val="588"/>
              </a:spcAft>
              <a:defRPr/>
            </a:pPr>
            <a:r>
              <a:rPr lang="de-DE" sz="1800" dirty="0">
                <a:solidFill>
                  <a:srgbClr val="000000"/>
                </a:solidFill>
              </a:rPr>
              <a:t>Vollständig verwalteter Service</a:t>
            </a:r>
          </a:p>
          <a:p>
            <a:pPr defTabSz="914225">
              <a:spcBef>
                <a:spcPts val="294"/>
              </a:spcBef>
              <a:spcAft>
                <a:spcPts val="588"/>
              </a:spcAft>
              <a:defRPr/>
            </a:pPr>
            <a:r>
              <a:rPr lang="de-DE" sz="1800" dirty="0">
                <a:solidFill>
                  <a:srgbClr val="000000"/>
                </a:solidFill>
              </a:rPr>
              <a:t>Unterstützung für Private Link </a:t>
            </a:r>
          </a:p>
          <a:p>
            <a:pPr defTabSz="914225">
              <a:spcBef>
                <a:spcPts val="294"/>
              </a:spcBef>
              <a:spcAft>
                <a:spcPts val="588"/>
              </a:spcAft>
              <a:defRPr/>
            </a:pPr>
            <a:r>
              <a:rPr lang="de-DE" sz="1800" dirty="0">
                <a:solidFill>
                  <a:srgbClr val="000000"/>
                </a:solidFill>
              </a:rPr>
              <a:t>Hohe Verfügbarkeit mit </a:t>
            </a:r>
            <a:br>
              <a:rPr lang="de-DE" sz="1800" dirty="0">
                <a:solidFill>
                  <a:srgbClr val="000000"/>
                </a:solidFill>
              </a:rPr>
            </a:br>
            <a:r>
              <a:rPr lang="de-DE" sz="1800" dirty="0">
                <a:solidFill>
                  <a:srgbClr val="000000"/>
                </a:solidFill>
              </a:rPr>
              <a:t>VZ-Isolation</a:t>
            </a:r>
          </a:p>
        </p:txBody>
      </p:sp>
      <p:sp>
        <p:nvSpPr>
          <p:cNvPr id="5" name="Rectangle 4">
            <a:extLst>
              <a:ext uri="{FF2B5EF4-FFF2-40B4-BE49-F238E27FC236}">
                <a16:creationId xmlns:a16="http://schemas.microsoft.com/office/drawing/2014/main" id="{2D216651-9391-4B23-A99A-5D0038CF5836}"/>
              </a:ext>
            </a:extLst>
          </p:cNvPr>
          <p:cNvSpPr>
            <a:spLocks/>
          </p:cNvSpPr>
          <p:nvPr/>
        </p:nvSpPr>
        <p:spPr bwMode="auto">
          <a:xfrm>
            <a:off x="8154005" y="1169263"/>
            <a:ext cx="3619352" cy="41562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225">
              <a:defRPr/>
            </a:pPr>
            <a:r>
              <a:rPr lang="de-DE" sz="2000" dirty="0">
                <a:solidFill>
                  <a:schemeClr val="tx2"/>
                </a:solidFill>
                <a:latin typeface="+mj-lt"/>
              </a:rPr>
              <a:t>Azure-Unterscheidungsmerkmale: </a:t>
            </a:r>
          </a:p>
          <a:p>
            <a:pPr defTabSz="914225">
              <a:spcBef>
                <a:spcPts val="294"/>
              </a:spcBef>
              <a:spcAft>
                <a:spcPts val="588"/>
              </a:spcAft>
              <a:defRPr/>
            </a:pPr>
            <a:r>
              <a:rPr lang="de-DE" sz="1800" dirty="0">
                <a:solidFill>
                  <a:srgbClr val="000000"/>
                </a:solidFill>
              </a:rPr>
              <a:t>Höchste SLA-Verfügbarkeit in der Branche von 99,995 %</a:t>
            </a:r>
          </a:p>
          <a:p>
            <a:pPr defTabSz="914225">
              <a:spcBef>
                <a:spcPts val="294"/>
              </a:spcBef>
              <a:spcAft>
                <a:spcPts val="588"/>
              </a:spcAft>
              <a:defRPr/>
            </a:pPr>
            <a:r>
              <a:rPr lang="de-DE" sz="1800" dirty="0">
                <a:solidFill>
                  <a:srgbClr val="000000"/>
                </a:solidFill>
              </a:rPr>
              <a:t>Einzige Geschäftskontinuitäts-SLA der Branche mit 5 Sekunden RPO und 30 Sekunden RTO</a:t>
            </a:r>
          </a:p>
          <a:p>
            <a:pPr defTabSz="914225">
              <a:spcBef>
                <a:spcPts val="294"/>
              </a:spcBef>
              <a:spcAft>
                <a:spcPts val="588"/>
              </a:spcAft>
              <a:defRPr/>
            </a:pPr>
            <a:r>
              <a:rPr lang="de-DE" sz="1800" dirty="0">
                <a:solidFill>
                  <a:srgbClr val="000000"/>
                </a:solidFill>
              </a:rPr>
              <a:t>Preis-Leistungs-Marktführer </a:t>
            </a:r>
            <a:br>
              <a:rPr lang="de-DE" sz="1800" dirty="0">
                <a:solidFill>
                  <a:srgbClr val="000000"/>
                </a:solidFill>
              </a:rPr>
            </a:br>
            <a:r>
              <a:rPr lang="de-DE" sz="1800" dirty="0">
                <a:solidFill>
                  <a:srgbClr val="000000"/>
                </a:solidFill>
              </a:rPr>
              <a:t>für unternehmenskritische Workloads mit bis zu 86 Prozent niedrigeren Kosten als AWS RDS (GigaOm)</a:t>
            </a:r>
          </a:p>
        </p:txBody>
      </p:sp>
    </p:spTree>
    <p:extLst>
      <p:ext uri="{BB962C8B-B14F-4D97-AF65-F5344CB8AC3E}">
        <p14:creationId xmlns:p14="http://schemas.microsoft.com/office/powerpoint/2010/main" val="328403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about me</a:t>
            </a:r>
          </a:p>
        </p:txBody>
      </p:sp>
      <p:pic>
        <p:nvPicPr>
          <p:cNvPr id="4" name="Picture 3">
            <a:extLst>
              <a:ext uri="{FF2B5EF4-FFF2-40B4-BE49-F238E27FC236}">
                <a16:creationId xmlns:a16="http://schemas.microsoft.com/office/drawing/2014/main" id="{1DD672A4-36FC-492F-BB58-C0F1C49CE6FC}"/>
              </a:ext>
            </a:extLst>
          </p:cNvPr>
          <p:cNvPicPr>
            <a:picLocks noChangeAspect="1"/>
          </p:cNvPicPr>
          <p:nvPr/>
        </p:nvPicPr>
        <p:blipFill>
          <a:blip r:embed="rId2"/>
          <a:stretch>
            <a:fillRect/>
          </a:stretch>
        </p:blipFill>
        <p:spPr>
          <a:xfrm>
            <a:off x="934872" y="1362745"/>
            <a:ext cx="4206377" cy="4467720"/>
          </a:xfrm>
          <a:prstGeom prst="rect">
            <a:avLst/>
          </a:prstGeom>
        </p:spPr>
      </p:pic>
      <p:sp>
        <p:nvSpPr>
          <p:cNvPr id="5" name="TextBox 4">
            <a:extLst>
              <a:ext uri="{FF2B5EF4-FFF2-40B4-BE49-F238E27FC236}">
                <a16:creationId xmlns:a16="http://schemas.microsoft.com/office/drawing/2014/main" id="{C84D1150-96AC-458F-8838-07262DDC35C1}"/>
              </a:ext>
            </a:extLst>
          </p:cNvPr>
          <p:cNvSpPr txBox="1"/>
          <p:nvPr/>
        </p:nvSpPr>
        <p:spPr>
          <a:xfrm>
            <a:off x="820273" y="5993595"/>
            <a:ext cx="5840874" cy="320409"/>
          </a:xfrm>
          <a:prstGeom prst="rect">
            <a:avLst/>
          </a:prstGeom>
          <a:noFill/>
        </p:spPr>
        <p:txBody>
          <a:bodyPr wrap="square" rtlCol="0">
            <a:spAutoFit/>
          </a:bodyPr>
          <a:lstStyle/>
          <a:p>
            <a:r>
              <a:rPr lang="de-DE" sz="1482" dirty="0"/>
              <a:t>https://www.linkedin.com/in/alexander-karl-44561012a/</a:t>
            </a:r>
          </a:p>
        </p:txBody>
      </p:sp>
      <p:pic>
        <p:nvPicPr>
          <p:cNvPr id="7" name="Picture 6">
            <a:extLst>
              <a:ext uri="{FF2B5EF4-FFF2-40B4-BE49-F238E27FC236}">
                <a16:creationId xmlns:a16="http://schemas.microsoft.com/office/drawing/2014/main" id="{2DE07B4F-1D7B-4F94-9E29-874EE1AA31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8412" y="4096333"/>
            <a:ext cx="1050738" cy="1050738"/>
          </a:xfrm>
          <a:prstGeom prst="rect">
            <a:avLst/>
          </a:prstGeom>
        </p:spPr>
      </p:pic>
      <p:pic>
        <p:nvPicPr>
          <p:cNvPr id="13" name="Picture 12">
            <a:extLst>
              <a:ext uri="{FF2B5EF4-FFF2-40B4-BE49-F238E27FC236}">
                <a16:creationId xmlns:a16="http://schemas.microsoft.com/office/drawing/2014/main" id="{893A443E-276B-4FB5-8E05-9DE7044448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9147" y="4096331"/>
            <a:ext cx="1050738" cy="1050738"/>
          </a:xfrm>
          <a:prstGeom prst="rect">
            <a:avLst/>
          </a:prstGeom>
        </p:spPr>
      </p:pic>
      <p:pic>
        <p:nvPicPr>
          <p:cNvPr id="3" name="Picture 2">
            <a:extLst>
              <a:ext uri="{FF2B5EF4-FFF2-40B4-BE49-F238E27FC236}">
                <a16:creationId xmlns:a16="http://schemas.microsoft.com/office/drawing/2014/main" id="{2B748E38-F851-4D66-AC7F-1C201916A385}"/>
              </a:ext>
            </a:extLst>
          </p:cNvPr>
          <p:cNvPicPr>
            <a:picLocks noChangeAspect="1"/>
          </p:cNvPicPr>
          <p:nvPr/>
        </p:nvPicPr>
        <p:blipFill>
          <a:blip r:embed="rId5"/>
          <a:stretch>
            <a:fillRect/>
          </a:stretch>
        </p:blipFill>
        <p:spPr>
          <a:xfrm>
            <a:off x="10319515" y="4096331"/>
            <a:ext cx="1050738" cy="1050738"/>
          </a:xfrm>
          <a:prstGeom prst="rect">
            <a:avLst/>
          </a:prstGeom>
        </p:spPr>
      </p:pic>
      <p:pic>
        <p:nvPicPr>
          <p:cNvPr id="8" name="Picture 7">
            <a:extLst>
              <a:ext uri="{FF2B5EF4-FFF2-40B4-BE49-F238E27FC236}">
                <a16:creationId xmlns:a16="http://schemas.microsoft.com/office/drawing/2014/main" id="{31912803-0842-4269-961A-E83071BD07C8}"/>
              </a:ext>
            </a:extLst>
          </p:cNvPr>
          <p:cNvPicPr>
            <a:picLocks noChangeAspect="1"/>
          </p:cNvPicPr>
          <p:nvPr/>
        </p:nvPicPr>
        <p:blipFill>
          <a:blip r:embed="rId6"/>
          <a:stretch>
            <a:fillRect/>
          </a:stretch>
        </p:blipFill>
        <p:spPr>
          <a:xfrm>
            <a:off x="7518779" y="4096333"/>
            <a:ext cx="1050738" cy="1050738"/>
          </a:xfrm>
          <a:prstGeom prst="rect">
            <a:avLst/>
          </a:prstGeom>
        </p:spPr>
      </p:pic>
    </p:spTree>
    <p:extLst>
      <p:ext uri="{BB962C8B-B14F-4D97-AF65-F5344CB8AC3E}">
        <p14:creationId xmlns:p14="http://schemas.microsoft.com/office/powerpoint/2010/main" val="3016975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24E7A9-EB39-4419-970D-7B9C4EF673BA}"/>
              </a:ext>
            </a:extLst>
          </p:cNvPr>
          <p:cNvSpPr>
            <a:spLocks noGrp="1"/>
          </p:cNvSpPr>
          <p:nvPr>
            <p:ph type="title"/>
          </p:nvPr>
        </p:nvSpPr>
        <p:spPr/>
        <p:txBody>
          <a:bodyPr/>
          <a:lstStyle/>
          <a:p>
            <a:r>
              <a:rPr lang="de-DE"/>
              <a:t>Verwaltete Azure SQL-Datenbankinstanz</a:t>
            </a:r>
          </a:p>
        </p:txBody>
      </p:sp>
      <p:sp>
        <p:nvSpPr>
          <p:cNvPr id="22" name="Text Placeholder 99">
            <a:extLst>
              <a:ext uri="{FF2B5EF4-FFF2-40B4-BE49-F238E27FC236}">
                <a16:creationId xmlns:a16="http://schemas.microsoft.com/office/drawing/2014/main" id="{C48EF22F-4FD0-428F-B056-FDA806C995B9}"/>
              </a:ext>
            </a:extLst>
          </p:cNvPr>
          <p:cNvSpPr txBox="1">
            <a:spLocks/>
          </p:cNvSpPr>
          <p:nvPr/>
        </p:nvSpPr>
        <p:spPr>
          <a:xfrm>
            <a:off x="418645" y="1174800"/>
            <a:ext cx="3884506" cy="2116795"/>
          </a:xfrm>
          <a:prstGeom prst="rect">
            <a:avLst/>
          </a:prstGeom>
          <a:solidFill>
            <a:srgbClr val="243A5E"/>
          </a:solidFill>
        </p:spPr>
        <p:txBody>
          <a:bodyPr vert="horz" wrap="square" lIns="134464" tIns="89642" rIns="134464" bIns="89642" rtlCol="0">
            <a:no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Aft>
                <a:spcPts val="588"/>
              </a:spcAft>
              <a:buClr>
                <a:srgbClr val="0078D4"/>
              </a:buClr>
              <a:defRPr/>
            </a:pPr>
            <a:r>
              <a:rPr lang="de-DE" sz="2000" b="0" dirty="0">
                <a:solidFill>
                  <a:schemeClr val="bg1"/>
                </a:solidFill>
              </a:rPr>
              <a:t>Kundenherausforderung: </a:t>
            </a:r>
          </a:p>
          <a:p>
            <a:pPr defTabSz="914139">
              <a:buClr>
                <a:srgbClr val="0078D4"/>
              </a:buClr>
              <a:defRPr/>
            </a:pPr>
            <a:r>
              <a:rPr lang="de-DE" sz="1800" b="0" dirty="0">
                <a:solidFill>
                  <a:schemeClr val="bg1"/>
                </a:solidFill>
                <a:latin typeface="+mn-lt"/>
              </a:rPr>
              <a:t>Ich möchte zur Cloud migrieren, Verwaltungsaufwand eliminieren, </a:t>
            </a:r>
            <a:br>
              <a:rPr lang="de-DE" sz="1800" b="0" dirty="0">
                <a:solidFill>
                  <a:schemeClr val="bg1"/>
                </a:solidFill>
                <a:latin typeface="+mn-lt"/>
              </a:rPr>
            </a:br>
            <a:r>
              <a:rPr lang="de-DE" sz="1800" b="0" dirty="0">
                <a:solidFill>
                  <a:schemeClr val="bg1"/>
                </a:solidFill>
                <a:latin typeface="+mn-lt"/>
              </a:rPr>
              <a:t>benötige jedoch Funktionen mit </a:t>
            </a:r>
            <a:br>
              <a:rPr lang="de-DE" sz="1800" b="0" dirty="0">
                <a:solidFill>
                  <a:schemeClr val="bg1"/>
                </a:solidFill>
                <a:latin typeface="+mn-lt"/>
              </a:rPr>
            </a:br>
            <a:r>
              <a:rPr lang="de-DE" sz="1800" b="0" dirty="0">
                <a:solidFill>
                  <a:schemeClr val="bg1"/>
                </a:solidFill>
                <a:latin typeface="+mn-lt"/>
              </a:rPr>
              <a:t>Instanzbereich (Service Broker, </a:t>
            </a:r>
            <a:br>
              <a:rPr lang="de-DE" sz="1800" b="0" dirty="0">
                <a:solidFill>
                  <a:schemeClr val="bg1"/>
                </a:solidFill>
                <a:latin typeface="+mn-lt"/>
              </a:rPr>
            </a:br>
            <a:r>
              <a:rPr lang="de-DE" sz="1800" b="0" dirty="0">
                <a:solidFill>
                  <a:schemeClr val="bg1"/>
                </a:solidFill>
                <a:latin typeface="+mn-lt"/>
              </a:rPr>
              <a:t>SQL Server-Agent, CLR …).</a:t>
            </a:r>
          </a:p>
        </p:txBody>
      </p:sp>
      <p:sp>
        <p:nvSpPr>
          <p:cNvPr id="27" name="Text Placeholder 99">
            <a:extLst>
              <a:ext uri="{FF2B5EF4-FFF2-40B4-BE49-F238E27FC236}">
                <a16:creationId xmlns:a16="http://schemas.microsoft.com/office/drawing/2014/main" id="{34003F4C-B15C-47B3-B9C6-C0015B433475}"/>
              </a:ext>
            </a:extLst>
          </p:cNvPr>
          <p:cNvSpPr txBox="1">
            <a:spLocks/>
          </p:cNvSpPr>
          <p:nvPr/>
        </p:nvSpPr>
        <p:spPr>
          <a:xfrm>
            <a:off x="418647" y="3407705"/>
            <a:ext cx="3884506" cy="2116795"/>
          </a:xfrm>
          <a:prstGeom prst="rect">
            <a:avLst/>
          </a:prstGeom>
          <a:solidFill>
            <a:srgbClr val="243A5E"/>
          </a:solidFill>
        </p:spPr>
        <p:txBody>
          <a:bodyPr vert="horz" wrap="square" lIns="134464" tIns="89642" rIns="134464" bIns="89642" rtlCol="0">
            <a:no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Aft>
                <a:spcPts val="588"/>
              </a:spcAft>
              <a:buClr>
                <a:srgbClr val="0078D4"/>
              </a:buClr>
              <a:defRPr/>
            </a:pPr>
            <a:r>
              <a:rPr lang="de-DE" sz="2000">
                <a:solidFill>
                  <a:schemeClr val="bg1"/>
                </a:solidFill>
              </a:rPr>
              <a:t>Lösung:</a:t>
            </a:r>
          </a:p>
          <a:p>
            <a:pPr lvl="1">
              <a:buClr>
                <a:srgbClr val="0078D4"/>
              </a:buClr>
              <a:defRPr/>
            </a:pPr>
            <a:r>
              <a:rPr lang="de-DE" sz="1800">
                <a:solidFill>
                  <a:schemeClr val="bg1"/>
                </a:solidFill>
                <a:latin typeface="+mn-lt"/>
              </a:rPr>
              <a:t>Die verwaltete Instanz kombiniert führende Sicherheitsfunktionen mit SQL Server-Kompatibilität und einem Geschäftsmodell, das für lokale Kunden entwickelt wurde.</a:t>
            </a:r>
          </a:p>
        </p:txBody>
      </p:sp>
      <p:sp>
        <p:nvSpPr>
          <p:cNvPr id="19" name="Rectangle 18">
            <a:extLst>
              <a:ext uri="{FF2B5EF4-FFF2-40B4-BE49-F238E27FC236}">
                <a16:creationId xmlns:a16="http://schemas.microsoft.com/office/drawing/2014/main" id="{89B84F5A-6F17-4B5F-805C-095103BF7750}"/>
              </a:ext>
            </a:extLst>
          </p:cNvPr>
          <p:cNvSpPr>
            <a:spLocks/>
          </p:cNvSpPr>
          <p:nvPr/>
        </p:nvSpPr>
        <p:spPr bwMode="auto">
          <a:xfrm>
            <a:off x="4416698" y="1169264"/>
            <a:ext cx="3621556" cy="43552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225">
              <a:defRPr/>
            </a:pPr>
            <a:r>
              <a:rPr lang="de-DE" sz="2000" dirty="0">
                <a:solidFill>
                  <a:schemeClr val="tx2"/>
                </a:solidFill>
                <a:latin typeface="+mj-lt"/>
              </a:rPr>
              <a:t>Hauptfunktionen:</a:t>
            </a:r>
          </a:p>
          <a:p>
            <a:pPr defTabSz="914225">
              <a:spcBef>
                <a:spcPts val="294"/>
              </a:spcBef>
              <a:spcAft>
                <a:spcPts val="588"/>
              </a:spcAft>
              <a:defRPr/>
            </a:pPr>
            <a:r>
              <a:rPr lang="de-DE" sz="1800" dirty="0">
                <a:solidFill>
                  <a:srgbClr val="000000"/>
                </a:solidFill>
              </a:rPr>
              <a:t>Einzelne Instanz oder </a:t>
            </a:r>
            <a:br>
              <a:rPr lang="de-DE" sz="1800" dirty="0">
                <a:solidFill>
                  <a:srgbClr val="000000"/>
                </a:solidFill>
              </a:rPr>
            </a:br>
            <a:r>
              <a:rPr lang="de-DE" sz="1800" dirty="0" err="1">
                <a:solidFill>
                  <a:srgbClr val="000000"/>
                </a:solidFill>
              </a:rPr>
              <a:t>Instanzpool</a:t>
            </a:r>
            <a:endParaRPr lang="de-DE" sz="1800" dirty="0">
              <a:solidFill>
                <a:srgbClr val="000000"/>
              </a:solidFill>
            </a:endParaRPr>
          </a:p>
          <a:p>
            <a:pPr defTabSz="914225">
              <a:spcBef>
                <a:spcPts val="294"/>
              </a:spcBef>
              <a:spcAft>
                <a:spcPts val="588"/>
              </a:spcAft>
              <a:defRPr/>
            </a:pPr>
            <a:r>
              <a:rPr lang="de-DE" sz="1800" dirty="0">
                <a:solidFill>
                  <a:srgbClr val="000000"/>
                </a:solidFill>
              </a:rPr>
              <a:t>SQL Server-Oberflächenbereich </a:t>
            </a:r>
            <a:br>
              <a:rPr lang="de-DE" sz="1800" dirty="0">
                <a:solidFill>
                  <a:srgbClr val="000000"/>
                </a:solidFill>
              </a:rPr>
            </a:br>
            <a:r>
              <a:rPr lang="de-DE" sz="1800" dirty="0">
                <a:solidFill>
                  <a:srgbClr val="000000"/>
                </a:solidFill>
              </a:rPr>
              <a:t>(überwiegende Mehrheit)</a:t>
            </a:r>
          </a:p>
          <a:p>
            <a:pPr defTabSz="914225">
              <a:spcBef>
                <a:spcPts val="294"/>
              </a:spcBef>
              <a:spcAft>
                <a:spcPts val="588"/>
              </a:spcAft>
              <a:defRPr/>
            </a:pPr>
            <a:r>
              <a:rPr lang="de-DE" sz="1800" dirty="0">
                <a:solidFill>
                  <a:srgbClr val="000000"/>
                </a:solidFill>
              </a:rPr>
              <a:t>Native Unterstützung für virtuelle Netzwerke</a:t>
            </a:r>
          </a:p>
          <a:p>
            <a:pPr defTabSz="914225">
              <a:spcBef>
                <a:spcPts val="294"/>
              </a:spcBef>
              <a:spcAft>
                <a:spcPts val="588"/>
              </a:spcAft>
              <a:defRPr/>
            </a:pPr>
            <a:r>
              <a:rPr lang="de-DE" sz="1800" dirty="0">
                <a:solidFill>
                  <a:srgbClr val="000000"/>
                </a:solidFill>
              </a:rPr>
              <a:t>Vollständig verwalteter Service</a:t>
            </a:r>
          </a:p>
          <a:p>
            <a:pPr defTabSz="914225">
              <a:spcBef>
                <a:spcPts val="294"/>
              </a:spcBef>
              <a:spcAft>
                <a:spcPts val="588"/>
              </a:spcAft>
              <a:defRPr/>
            </a:pPr>
            <a:r>
              <a:rPr lang="de-DE" sz="1800" dirty="0">
                <a:solidFill>
                  <a:srgbClr val="000000"/>
                </a:solidFill>
              </a:rPr>
              <a:t>Mit Azure AD und AD Connect aktivierte lokale Identitäten</a:t>
            </a:r>
          </a:p>
        </p:txBody>
      </p:sp>
      <p:sp>
        <p:nvSpPr>
          <p:cNvPr id="20" name="Rectangle 19">
            <a:extLst>
              <a:ext uri="{FF2B5EF4-FFF2-40B4-BE49-F238E27FC236}">
                <a16:creationId xmlns:a16="http://schemas.microsoft.com/office/drawing/2014/main" id="{12FC79E2-9599-432C-9FFD-2F0FB583CBE4}"/>
              </a:ext>
            </a:extLst>
          </p:cNvPr>
          <p:cNvSpPr>
            <a:spLocks/>
          </p:cNvSpPr>
          <p:nvPr/>
        </p:nvSpPr>
        <p:spPr bwMode="auto">
          <a:xfrm>
            <a:off x="8151802" y="1169264"/>
            <a:ext cx="3621556" cy="43552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225">
              <a:spcAft>
                <a:spcPts val="588"/>
              </a:spcAft>
              <a:defRPr/>
            </a:pPr>
            <a:r>
              <a:rPr lang="de-DE" sz="2000" dirty="0">
                <a:solidFill>
                  <a:schemeClr val="tx2"/>
                </a:solidFill>
                <a:latin typeface="+mj-lt"/>
              </a:rPr>
              <a:t>Azure-Unterscheidungsmerkmale: </a:t>
            </a:r>
          </a:p>
          <a:p>
            <a:pPr defTabSz="914225">
              <a:spcBef>
                <a:spcPts val="294"/>
              </a:spcBef>
              <a:spcAft>
                <a:spcPts val="588"/>
              </a:spcAft>
              <a:defRPr/>
            </a:pPr>
            <a:r>
              <a:rPr lang="de-DE" sz="1800" dirty="0">
                <a:solidFill>
                  <a:srgbClr val="000000"/>
                </a:solidFill>
              </a:rPr>
              <a:t>Migration von Downtime </a:t>
            </a:r>
            <a:br>
              <a:rPr lang="de-DE" sz="1800" dirty="0">
                <a:solidFill>
                  <a:srgbClr val="000000"/>
                </a:solidFill>
              </a:rPr>
            </a:br>
            <a:r>
              <a:rPr lang="de-DE" sz="1800" dirty="0">
                <a:solidFill>
                  <a:srgbClr val="000000"/>
                </a:solidFill>
              </a:rPr>
              <a:t>nahe Null mithilfe des Protokollversands</a:t>
            </a:r>
          </a:p>
          <a:p>
            <a:pPr defTabSz="914225">
              <a:spcBef>
                <a:spcPts val="294"/>
              </a:spcBef>
              <a:spcAft>
                <a:spcPts val="588"/>
              </a:spcAft>
              <a:defRPr/>
            </a:pPr>
            <a:r>
              <a:rPr lang="de-DE" sz="1800" dirty="0">
                <a:solidFill>
                  <a:srgbClr val="000000"/>
                </a:solidFill>
              </a:rPr>
              <a:t>Vollständig verwaltete Geschäftskontinuität mit Failover-Gruppen</a:t>
            </a:r>
          </a:p>
          <a:p>
            <a:pPr defTabSz="914225">
              <a:spcBef>
                <a:spcPts val="294"/>
              </a:spcBef>
              <a:spcAft>
                <a:spcPts val="588"/>
              </a:spcAft>
              <a:defRPr/>
            </a:pPr>
            <a:r>
              <a:rPr lang="de-DE" sz="1800" dirty="0">
                <a:solidFill>
                  <a:srgbClr val="000000"/>
                </a:solidFill>
              </a:rPr>
              <a:t>Erwartete Kapitalrendite von </a:t>
            </a:r>
            <a:br>
              <a:rPr lang="de-DE" sz="1800" dirty="0">
                <a:solidFill>
                  <a:srgbClr val="000000"/>
                </a:solidFill>
              </a:rPr>
            </a:br>
            <a:r>
              <a:rPr lang="de-DE" sz="1800" dirty="0">
                <a:solidFill>
                  <a:srgbClr val="000000"/>
                </a:solidFill>
              </a:rPr>
              <a:t>212 Prozent über drei Jahre</a:t>
            </a:r>
            <a:r>
              <a:rPr lang="de-DE" sz="1800" baseline="30000" dirty="0">
                <a:solidFill>
                  <a:srgbClr val="000000"/>
                </a:solidFill>
              </a:rPr>
              <a:t>1</a:t>
            </a:r>
            <a:r>
              <a:rPr lang="de-DE" sz="1800" dirty="0">
                <a:solidFill>
                  <a:srgbClr val="000000"/>
                </a:solidFill>
              </a:rPr>
              <a:t> </a:t>
            </a:r>
          </a:p>
          <a:p>
            <a:pPr defTabSz="914225">
              <a:spcBef>
                <a:spcPts val="294"/>
              </a:spcBef>
              <a:spcAft>
                <a:spcPts val="588"/>
              </a:spcAft>
              <a:defRPr/>
            </a:pPr>
            <a:r>
              <a:rPr lang="de-DE" sz="1800" dirty="0">
                <a:solidFill>
                  <a:srgbClr val="000000"/>
                </a:solidFill>
              </a:rPr>
              <a:t>Das Beste aus SQL Server mit den Vorteilen eines verwalteten Dienstes</a:t>
            </a:r>
          </a:p>
        </p:txBody>
      </p:sp>
    </p:spTree>
    <p:extLst>
      <p:ext uri="{BB962C8B-B14F-4D97-AF65-F5344CB8AC3E}">
        <p14:creationId xmlns:p14="http://schemas.microsoft.com/office/powerpoint/2010/main" val="2985333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735853-E7DD-4850-93D6-989DA2A2CF84}"/>
              </a:ext>
            </a:extLst>
          </p:cNvPr>
          <p:cNvSpPr>
            <a:spLocks noGrp="1"/>
          </p:cNvSpPr>
          <p:nvPr>
            <p:ph type="title"/>
          </p:nvPr>
        </p:nvSpPr>
        <p:spPr/>
        <p:txBody>
          <a:bodyPr/>
          <a:lstStyle/>
          <a:p>
            <a:r>
              <a:rPr lang="de-DE" dirty="0"/>
              <a:t>Verwaltete Azure SQL-Datenbank-Instanz oder Azure </a:t>
            </a:r>
            <a:br>
              <a:rPr lang="de-DE" dirty="0"/>
            </a:br>
            <a:r>
              <a:rPr lang="de-DE" dirty="0"/>
              <a:t>SQL-Datenbank</a:t>
            </a:r>
          </a:p>
        </p:txBody>
      </p:sp>
      <p:pic>
        <p:nvPicPr>
          <p:cNvPr id="32" name="Picture 31" descr="Azure SQL Managed Instance-Symbol">
            <a:extLst>
              <a:ext uri="{FF2B5EF4-FFF2-40B4-BE49-F238E27FC236}">
                <a16:creationId xmlns:a16="http://schemas.microsoft.com/office/drawing/2014/main" id="{06755F05-41A2-410C-B92F-B5C312D5C189}"/>
              </a:ext>
            </a:extLst>
          </p:cNvPr>
          <p:cNvPicPr>
            <a:picLocks noChangeAspect="1"/>
          </p:cNvPicPr>
          <p:nvPr/>
        </p:nvPicPr>
        <p:blipFill>
          <a:blip r:embed="rId2"/>
          <a:stretch>
            <a:fillRect/>
          </a:stretch>
        </p:blipFill>
        <p:spPr>
          <a:xfrm>
            <a:off x="535091" y="1627751"/>
            <a:ext cx="878496" cy="878496"/>
          </a:xfrm>
          <a:prstGeom prst="rect">
            <a:avLst/>
          </a:prstGeom>
        </p:spPr>
      </p:pic>
      <p:sp>
        <p:nvSpPr>
          <p:cNvPr id="24" name="Freeform: Shape 23">
            <a:extLst>
              <a:ext uri="{FF2B5EF4-FFF2-40B4-BE49-F238E27FC236}">
                <a16:creationId xmlns:a16="http://schemas.microsoft.com/office/drawing/2014/main" id="{AF0DD475-2EE8-48C1-BE0F-421CD9A0868D}"/>
              </a:ext>
            </a:extLst>
          </p:cNvPr>
          <p:cNvSpPr>
            <a:spLocks/>
          </p:cNvSpPr>
          <p:nvPr/>
        </p:nvSpPr>
        <p:spPr bwMode="auto">
          <a:xfrm>
            <a:off x="418644" y="1508453"/>
            <a:ext cx="5608185" cy="1115008"/>
          </a:xfrm>
          <a:custGeom>
            <a:avLst/>
            <a:gdLst>
              <a:gd name="connsiteX0" fmla="*/ 565777 w 5720641"/>
              <a:gd name="connsiteY0" fmla="*/ 121690 h 1137366"/>
              <a:gd name="connsiteX1" fmla="*/ 519975 w 5720641"/>
              <a:gd name="connsiteY1" fmla="*/ 125083 h 1137366"/>
              <a:gd name="connsiteX2" fmla="*/ 475869 w 5720641"/>
              <a:gd name="connsiteY2" fmla="*/ 131868 h 1137366"/>
              <a:gd name="connsiteX3" fmla="*/ 433460 w 5720641"/>
              <a:gd name="connsiteY3" fmla="*/ 142895 h 1137366"/>
              <a:gd name="connsiteX4" fmla="*/ 392747 w 5720641"/>
              <a:gd name="connsiteY4" fmla="*/ 157314 h 1137366"/>
              <a:gd name="connsiteX5" fmla="*/ 353730 w 5720641"/>
              <a:gd name="connsiteY5" fmla="*/ 176822 h 1137366"/>
              <a:gd name="connsiteX6" fmla="*/ 316410 w 5720641"/>
              <a:gd name="connsiteY6" fmla="*/ 198027 h 1137366"/>
              <a:gd name="connsiteX7" fmla="*/ 281634 w 5720641"/>
              <a:gd name="connsiteY7" fmla="*/ 224321 h 1137366"/>
              <a:gd name="connsiteX8" fmla="*/ 251099 w 5720641"/>
              <a:gd name="connsiteY8" fmla="*/ 254007 h 1137366"/>
              <a:gd name="connsiteX9" fmla="*/ 221413 w 5720641"/>
              <a:gd name="connsiteY9" fmla="*/ 284542 h 1137366"/>
              <a:gd name="connsiteX10" fmla="*/ 195119 w 5720641"/>
              <a:gd name="connsiteY10" fmla="*/ 319317 h 1137366"/>
              <a:gd name="connsiteX11" fmla="*/ 173914 w 5720641"/>
              <a:gd name="connsiteY11" fmla="*/ 356637 h 1137366"/>
              <a:gd name="connsiteX12" fmla="*/ 154406 w 5720641"/>
              <a:gd name="connsiteY12" fmla="*/ 395654 h 1137366"/>
              <a:gd name="connsiteX13" fmla="*/ 139987 w 5720641"/>
              <a:gd name="connsiteY13" fmla="*/ 436367 h 1137366"/>
              <a:gd name="connsiteX14" fmla="*/ 128960 w 5720641"/>
              <a:gd name="connsiteY14" fmla="*/ 478776 h 1137366"/>
              <a:gd name="connsiteX15" fmla="*/ 122175 w 5720641"/>
              <a:gd name="connsiteY15" fmla="*/ 522882 h 1137366"/>
              <a:gd name="connsiteX16" fmla="*/ 118782 w 5720641"/>
              <a:gd name="connsiteY16" fmla="*/ 568684 h 1137366"/>
              <a:gd name="connsiteX17" fmla="*/ 122175 w 5720641"/>
              <a:gd name="connsiteY17" fmla="*/ 614486 h 1137366"/>
              <a:gd name="connsiteX18" fmla="*/ 128960 w 5720641"/>
              <a:gd name="connsiteY18" fmla="*/ 658591 h 1137366"/>
              <a:gd name="connsiteX19" fmla="*/ 139987 w 5720641"/>
              <a:gd name="connsiteY19" fmla="*/ 701001 h 1137366"/>
              <a:gd name="connsiteX20" fmla="*/ 154406 w 5720641"/>
              <a:gd name="connsiteY20" fmla="*/ 741713 h 1137366"/>
              <a:gd name="connsiteX21" fmla="*/ 173914 w 5720641"/>
              <a:gd name="connsiteY21" fmla="*/ 780730 h 1137366"/>
              <a:gd name="connsiteX22" fmla="*/ 195119 w 5720641"/>
              <a:gd name="connsiteY22" fmla="*/ 818050 h 1137366"/>
              <a:gd name="connsiteX23" fmla="*/ 221413 w 5720641"/>
              <a:gd name="connsiteY23" fmla="*/ 852826 h 1137366"/>
              <a:gd name="connsiteX24" fmla="*/ 251099 w 5720641"/>
              <a:gd name="connsiteY24" fmla="*/ 883360 h 1137366"/>
              <a:gd name="connsiteX25" fmla="*/ 281634 w 5720641"/>
              <a:gd name="connsiteY25" fmla="*/ 913047 h 1137366"/>
              <a:gd name="connsiteX26" fmla="*/ 316410 w 5720641"/>
              <a:gd name="connsiteY26" fmla="*/ 939341 h 1137366"/>
              <a:gd name="connsiteX27" fmla="*/ 353730 w 5720641"/>
              <a:gd name="connsiteY27" fmla="*/ 962242 h 1137366"/>
              <a:gd name="connsiteX28" fmla="*/ 392747 w 5720641"/>
              <a:gd name="connsiteY28" fmla="*/ 980053 h 1137366"/>
              <a:gd name="connsiteX29" fmla="*/ 433460 w 5720641"/>
              <a:gd name="connsiteY29" fmla="*/ 994473 h 1137366"/>
              <a:gd name="connsiteX30" fmla="*/ 475869 w 5720641"/>
              <a:gd name="connsiteY30" fmla="*/ 1005499 h 1137366"/>
              <a:gd name="connsiteX31" fmla="*/ 519975 w 5720641"/>
              <a:gd name="connsiteY31" fmla="*/ 1012284 h 1137366"/>
              <a:gd name="connsiteX32" fmla="*/ 565777 w 5720641"/>
              <a:gd name="connsiteY32" fmla="*/ 1015677 h 1137366"/>
              <a:gd name="connsiteX33" fmla="*/ 611579 w 5720641"/>
              <a:gd name="connsiteY33" fmla="*/ 1012284 h 1137366"/>
              <a:gd name="connsiteX34" fmla="*/ 655685 w 5720641"/>
              <a:gd name="connsiteY34" fmla="*/ 1005499 h 1137366"/>
              <a:gd name="connsiteX35" fmla="*/ 698094 w 5720641"/>
              <a:gd name="connsiteY35" fmla="*/ 994473 h 1137366"/>
              <a:gd name="connsiteX36" fmla="*/ 738807 w 5720641"/>
              <a:gd name="connsiteY36" fmla="*/ 980053 h 1137366"/>
              <a:gd name="connsiteX37" fmla="*/ 777824 w 5720641"/>
              <a:gd name="connsiteY37" fmla="*/ 962242 h 1137366"/>
              <a:gd name="connsiteX38" fmla="*/ 815144 w 5720641"/>
              <a:gd name="connsiteY38" fmla="*/ 939341 h 1137366"/>
              <a:gd name="connsiteX39" fmla="*/ 849920 w 5720641"/>
              <a:gd name="connsiteY39" fmla="*/ 913047 h 1137366"/>
              <a:gd name="connsiteX40" fmla="*/ 880455 w 5720641"/>
              <a:gd name="connsiteY40" fmla="*/ 883360 h 1137366"/>
              <a:gd name="connsiteX41" fmla="*/ 910141 w 5720641"/>
              <a:gd name="connsiteY41" fmla="*/ 852826 h 1137366"/>
              <a:gd name="connsiteX42" fmla="*/ 936435 w 5720641"/>
              <a:gd name="connsiteY42" fmla="*/ 818050 h 1137366"/>
              <a:gd name="connsiteX43" fmla="*/ 959336 w 5720641"/>
              <a:gd name="connsiteY43" fmla="*/ 780730 h 1137366"/>
              <a:gd name="connsiteX44" fmla="*/ 977148 w 5720641"/>
              <a:gd name="connsiteY44" fmla="*/ 741713 h 1137366"/>
              <a:gd name="connsiteX45" fmla="*/ 991567 w 5720641"/>
              <a:gd name="connsiteY45" fmla="*/ 701001 h 1137366"/>
              <a:gd name="connsiteX46" fmla="*/ 1002594 w 5720641"/>
              <a:gd name="connsiteY46" fmla="*/ 658591 h 1137366"/>
              <a:gd name="connsiteX47" fmla="*/ 1009379 w 5720641"/>
              <a:gd name="connsiteY47" fmla="*/ 614486 h 1137366"/>
              <a:gd name="connsiteX48" fmla="*/ 1012772 w 5720641"/>
              <a:gd name="connsiteY48" fmla="*/ 568684 h 1137366"/>
              <a:gd name="connsiteX49" fmla="*/ 1009379 w 5720641"/>
              <a:gd name="connsiteY49" fmla="*/ 522882 h 1137366"/>
              <a:gd name="connsiteX50" fmla="*/ 1002594 w 5720641"/>
              <a:gd name="connsiteY50" fmla="*/ 478776 h 1137366"/>
              <a:gd name="connsiteX51" fmla="*/ 991567 w 5720641"/>
              <a:gd name="connsiteY51" fmla="*/ 436367 h 1137366"/>
              <a:gd name="connsiteX52" fmla="*/ 977148 w 5720641"/>
              <a:gd name="connsiteY52" fmla="*/ 395654 h 1137366"/>
              <a:gd name="connsiteX53" fmla="*/ 959336 w 5720641"/>
              <a:gd name="connsiteY53" fmla="*/ 356637 h 1137366"/>
              <a:gd name="connsiteX54" fmla="*/ 936435 w 5720641"/>
              <a:gd name="connsiteY54" fmla="*/ 319317 h 1137366"/>
              <a:gd name="connsiteX55" fmla="*/ 910141 w 5720641"/>
              <a:gd name="connsiteY55" fmla="*/ 284542 h 1137366"/>
              <a:gd name="connsiteX56" fmla="*/ 880455 w 5720641"/>
              <a:gd name="connsiteY56" fmla="*/ 254007 h 1137366"/>
              <a:gd name="connsiteX57" fmla="*/ 849920 w 5720641"/>
              <a:gd name="connsiteY57" fmla="*/ 224321 h 1137366"/>
              <a:gd name="connsiteX58" fmla="*/ 815144 w 5720641"/>
              <a:gd name="connsiteY58" fmla="*/ 198027 h 1137366"/>
              <a:gd name="connsiteX59" fmla="*/ 777824 w 5720641"/>
              <a:gd name="connsiteY59" fmla="*/ 176822 h 1137366"/>
              <a:gd name="connsiteX60" fmla="*/ 738807 w 5720641"/>
              <a:gd name="connsiteY60" fmla="*/ 157314 h 1137366"/>
              <a:gd name="connsiteX61" fmla="*/ 698094 w 5720641"/>
              <a:gd name="connsiteY61" fmla="*/ 142895 h 1137366"/>
              <a:gd name="connsiteX62" fmla="*/ 655685 w 5720641"/>
              <a:gd name="connsiteY62" fmla="*/ 131868 h 1137366"/>
              <a:gd name="connsiteX63" fmla="*/ 611579 w 5720641"/>
              <a:gd name="connsiteY63" fmla="*/ 125083 h 1137366"/>
              <a:gd name="connsiteX64" fmla="*/ 0 w 5720641"/>
              <a:gd name="connsiteY64" fmla="*/ 0 h 1137366"/>
              <a:gd name="connsiteX65" fmla="*/ 5720641 w 5720641"/>
              <a:gd name="connsiteY65" fmla="*/ 0 h 1137366"/>
              <a:gd name="connsiteX66" fmla="*/ 5720641 w 5720641"/>
              <a:gd name="connsiteY66" fmla="*/ 1137366 h 1137366"/>
              <a:gd name="connsiteX67" fmla="*/ 0 w 5720641"/>
              <a:gd name="connsiteY67" fmla="*/ 1137366 h 113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720641" h="1137366">
                <a:moveTo>
                  <a:pt x="565777" y="121690"/>
                </a:moveTo>
                <a:lnTo>
                  <a:pt x="519975" y="125083"/>
                </a:lnTo>
                <a:lnTo>
                  <a:pt x="475869" y="131868"/>
                </a:lnTo>
                <a:lnTo>
                  <a:pt x="433460" y="142895"/>
                </a:lnTo>
                <a:lnTo>
                  <a:pt x="392747" y="157314"/>
                </a:lnTo>
                <a:lnTo>
                  <a:pt x="353730" y="176822"/>
                </a:lnTo>
                <a:lnTo>
                  <a:pt x="316410" y="198027"/>
                </a:lnTo>
                <a:lnTo>
                  <a:pt x="281634" y="224321"/>
                </a:lnTo>
                <a:lnTo>
                  <a:pt x="251099" y="254007"/>
                </a:lnTo>
                <a:lnTo>
                  <a:pt x="221413" y="284542"/>
                </a:lnTo>
                <a:lnTo>
                  <a:pt x="195119" y="319317"/>
                </a:lnTo>
                <a:lnTo>
                  <a:pt x="173914" y="356637"/>
                </a:lnTo>
                <a:lnTo>
                  <a:pt x="154406" y="395654"/>
                </a:lnTo>
                <a:lnTo>
                  <a:pt x="139987" y="436367"/>
                </a:lnTo>
                <a:lnTo>
                  <a:pt x="128960" y="478776"/>
                </a:lnTo>
                <a:lnTo>
                  <a:pt x="122175" y="522882"/>
                </a:lnTo>
                <a:lnTo>
                  <a:pt x="118782" y="568684"/>
                </a:lnTo>
                <a:lnTo>
                  <a:pt x="122175" y="614486"/>
                </a:lnTo>
                <a:lnTo>
                  <a:pt x="128960" y="658591"/>
                </a:lnTo>
                <a:lnTo>
                  <a:pt x="139987" y="701001"/>
                </a:lnTo>
                <a:lnTo>
                  <a:pt x="154406" y="741713"/>
                </a:lnTo>
                <a:lnTo>
                  <a:pt x="173914" y="780730"/>
                </a:lnTo>
                <a:lnTo>
                  <a:pt x="195119" y="818050"/>
                </a:lnTo>
                <a:lnTo>
                  <a:pt x="221413" y="852826"/>
                </a:lnTo>
                <a:lnTo>
                  <a:pt x="251099" y="883360"/>
                </a:lnTo>
                <a:lnTo>
                  <a:pt x="281634" y="913047"/>
                </a:lnTo>
                <a:lnTo>
                  <a:pt x="316410" y="939341"/>
                </a:lnTo>
                <a:lnTo>
                  <a:pt x="353730" y="962242"/>
                </a:lnTo>
                <a:lnTo>
                  <a:pt x="392747" y="980053"/>
                </a:lnTo>
                <a:lnTo>
                  <a:pt x="433460" y="994473"/>
                </a:lnTo>
                <a:lnTo>
                  <a:pt x="475869" y="1005499"/>
                </a:lnTo>
                <a:lnTo>
                  <a:pt x="519975" y="1012284"/>
                </a:lnTo>
                <a:lnTo>
                  <a:pt x="565777" y="1015677"/>
                </a:lnTo>
                <a:lnTo>
                  <a:pt x="611579" y="1012284"/>
                </a:lnTo>
                <a:lnTo>
                  <a:pt x="655685" y="1005499"/>
                </a:lnTo>
                <a:lnTo>
                  <a:pt x="698094" y="994473"/>
                </a:lnTo>
                <a:lnTo>
                  <a:pt x="738807" y="980053"/>
                </a:lnTo>
                <a:lnTo>
                  <a:pt x="777824" y="962242"/>
                </a:lnTo>
                <a:lnTo>
                  <a:pt x="815144" y="939341"/>
                </a:lnTo>
                <a:lnTo>
                  <a:pt x="849920" y="913047"/>
                </a:lnTo>
                <a:lnTo>
                  <a:pt x="880455" y="883360"/>
                </a:lnTo>
                <a:lnTo>
                  <a:pt x="910141" y="852826"/>
                </a:lnTo>
                <a:lnTo>
                  <a:pt x="936435" y="818050"/>
                </a:lnTo>
                <a:lnTo>
                  <a:pt x="959336" y="780730"/>
                </a:lnTo>
                <a:lnTo>
                  <a:pt x="977148" y="741713"/>
                </a:lnTo>
                <a:lnTo>
                  <a:pt x="991567" y="701001"/>
                </a:lnTo>
                <a:lnTo>
                  <a:pt x="1002594" y="658591"/>
                </a:lnTo>
                <a:lnTo>
                  <a:pt x="1009379" y="614486"/>
                </a:lnTo>
                <a:lnTo>
                  <a:pt x="1012772" y="568684"/>
                </a:lnTo>
                <a:lnTo>
                  <a:pt x="1009379" y="522882"/>
                </a:lnTo>
                <a:lnTo>
                  <a:pt x="1002594" y="478776"/>
                </a:lnTo>
                <a:lnTo>
                  <a:pt x="991567" y="436367"/>
                </a:lnTo>
                <a:lnTo>
                  <a:pt x="977148" y="395654"/>
                </a:lnTo>
                <a:lnTo>
                  <a:pt x="959336" y="356637"/>
                </a:lnTo>
                <a:lnTo>
                  <a:pt x="936435" y="319317"/>
                </a:lnTo>
                <a:lnTo>
                  <a:pt x="910141" y="284542"/>
                </a:lnTo>
                <a:lnTo>
                  <a:pt x="880455" y="254007"/>
                </a:lnTo>
                <a:lnTo>
                  <a:pt x="849920" y="224321"/>
                </a:lnTo>
                <a:lnTo>
                  <a:pt x="815144" y="198027"/>
                </a:lnTo>
                <a:lnTo>
                  <a:pt x="777824" y="176822"/>
                </a:lnTo>
                <a:lnTo>
                  <a:pt x="738807" y="157314"/>
                </a:lnTo>
                <a:lnTo>
                  <a:pt x="698094" y="142895"/>
                </a:lnTo>
                <a:lnTo>
                  <a:pt x="655685" y="131868"/>
                </a:lnTo>
                <a:lnTo>
                  <a:pt x="611579" y="125083"/>
                </a:lnTo>
                <a:close/>
                <a:moveTo>
                  <a:pt x="0" y="0"/>
                </a:moveTo>
                <a:lnTo>
                  <a:pt x="5720641" y="0"/>
                </a:lnTo>
                <a:lnTo>
                  <a:pt x="5720641" y="1137366"/>
                </a:lnTo>
                <a:lnTo>
                  <a:pt x="0" y="1137366"/>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352" tIns="146284" rIns="182854" bIns="146284" numCol="1" spcCol="0" rtlCol="0" fromWordArt="0" anchor="ctr" anchorCtr="0" forceAA="0" compatLnSpc="1">
            <a:prstTxWarp prst="textNoShape">
              <a:avLst/>
            </a:prstTxWarp>
            <a:noAutofit/>
          </a:bodyPr>
          <a:lstStyle/>
          <a:p>
            <a:r>
              <a:rPr lang="de-DE" sz="2400">
                <a:solidFill>
                  <a:schemeClr val="bg1"/>
                </a:solidFill>
                <a:latin typeface="+mj-lt"/>
              </a:rPr>
              <a:t>Verwaltete Azure SQL-Instanz</a:t>
            </a:r>
          </a:p>
        </p:txBody>
      </p:sp>
      <p:sp>
        <p:nvSpPr>
          <p:cNvPr id="13" name="Rectangle 12">
            <a:extLst>
              <a:ext uri="{FF2B5EF4-FFF2-40B4-BE49-F238E27FC236}">
                <a16:creationId xmlns:a16="http://schemas.microsoft.com/office/drawing/2014/main" id="{9151260E-5B12-4A3C-8315-B3F100F8036E}"/>
              </a:ext>
            </a:extLst>
          </p:cNvPr>
          <p:cNvSpPr>
            <a:spLocks/>
          </p:cNvSpPr>
          <p:nvPr/>
        </p:nvSpPr>
        <p:spPr bwMode="auto">
          <a:xfrm>
            <a:off x="418643" y="2762036"/>
            <a:ext cx="2743060" cy="32428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225">
              <a:spcAft>
                <a:spcPts val="588"/>
              </a:spcAft>
              <a:defRPr/>
            </a:pPr>
            <a:r>
              <a:rPr lang="de-DE" sz="1800" dirty="0">
                <a:solidFill>
                  <a:schemeClr val="tx2"/>
                </a:solidFill>
                <a:latin typeface="+mj-lt"/>
              </a:rPr>
              <a:t>Einzelne Instanz:</a:t>
            </a:r>
          </a:p>
          <a:p>
            <a:pPr defTabSz="914225">
              <a:spcAft>
                <a:spcPts val="588"/>
              </a:spcAft>
              <a:defRPr/>
            </a:pPr>
            <a:r>
              <a:rPr lang="de-DE" sz="1600" dirty="0">
                <a:solidFill>
                  <a:schemeClr val="tx1"/>
                </a:solidFill>
              </a:rPr>
              <a:t>SQL Server-Oberflächenbereich (überwiegende Mehrheit)</a:t>
            </a:r>
          </a:p>
          <a:p>
            <a:pPr defTabSz="914225">
              <a:spcAft>
                <a:spcPts val="588"/>
              </a:spcAft>
              <a:defRPr/>
            </a:pPr>
            <a:r>
              <a:rPr lang="de-DE" sz="1600" dirty="0">
                <a:solidFill>
                  <a:schemeClr val="tx1"/>
                </a:solidFill>
              </a:rPr>
              <a:t>Native Unterstützung für virtuelle Netzwerke</a:t>
            </a:r>
          </a:p>
          <a:p>
            <a:pPr defTabSz="914225">
              <a:spcAft>
                <a:spcPts val="588"/>
              </a:spcAft>
              <a:defRPr/>
            </a:pPr>
            <a:r>
              <a:rPr lang="de-DE" sz="1600" dirty="0">
                <a:solidFill>
                  <a:schemeClr val="tx1"/>
                </a:solidFill>
              </a:rPr>
              <a:t>Vollständig verwalteter Service</a:t>
            </a:r>
          </a:p>
        </p:txBody>
      </p:sp>
      <p:sp>
        <p:nvSpPr>
          <p:cNvPr id="15" name="Rectangle 14">
            <a:extLst>
              <a:ext uri="{FF2B5EF4-FFF2-40B4-BE49-F238E27FC236}">
                <a16:creationId xmlns:a16="http://schemas.microsoft.com/office/drawing/2014/main" id="{923504D8-271C-45C7-98F7-96FC9DC61F2C}"/>
              </a:ext>
            </a:extLst>
          </p:cNvPr>
          <p:cNvSpPr>
            <a:spLocks/>
          </p:cNvSpPr>
          <p:nvPr/>
        </p:nvSpPr>
        <p:spPr bwMode="auto">
          <a:xfrm>
            <a:off x="3283769" y="2762036"/>
            <a:ext cx="2743060" cy="32428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225">
              <a:spcAft>
                <a:spcPts val="588"/>
              </a:spcAft>
              <a:defRPr/>
            </a:pPr>
            <a:r>
              <a:rPr lang="de-DE" sz="1800" dirty="0">
                <a:solidFill>
                  <a:schemeClr val="tx2"/>
                </a:solidFill>
                <a:latin typeface="+mj-lt"/>
              </a:rPr>
              <a:t>Instanzpool:</a:t>
            </a:r>
          </a:p>
          <a:p>
            <a:pPr defTabSz="914225">
              <a:spcAft>
                <a:spcPts val="588"/>
              </a:spcAft>
              <a:defRPr/>
            </a:pPr>
            <a:r>
              <a:rPr lang="de-DE" sz="1600" dirty="0">
                <a:solidFill>
                  <a:schemeClr val="tx1"/>
                </a:solidFill>
              </a:rPr>
              <a:t>Computeressourcen </a:t>
            </a:r>
            <a:br>
              <a:rPr lang="de-DE" sz="1600" dirty="0">
                <a:solidFill>
                  <a:schemeClr val="tx1"/>
                </a:solidFill>
              </a:rPr>
            </a:br>
            <a:r>
              <a:rPr lang="de-DE" sz="1600" dirty="0">
                <a:solidFill>
                  <a:schemeClr val="tx1"/>
                </a:solidFill>
              </a:rPr>
              <a:t>für Migration vorab bereitstellen</a:t>
            </a:r>
          </a:p>
          <a:p>
            <a:pPr defTabSz="914225">
              <a:spcAft>
                <a:spcPts val="588"/>
              </a:spcAft>
              <a:defRPr/>
            </a:pPr>
            <a:r>
              <a:rPr lang="de-DE" sz="1600" dirty="0">
                <a:solidFill>
                  <a:schemeClr val="tx1"/>
                </a:solidFill>
              </a:rPr>
              <a:t>Ermöglicht eine kosteneffiziente Migration</a:t>
            </a:r>
          </a:p>
          <a:p>
            <a:pPr defTabSz="914225">
              <a:spcAft>
                <a:spcPts val="588"/>
              </a:spcAft>
              <a:defRPr/>
            </a:pPr>
            <a:r>
              <a:rPr lang="de-DE" sz="1600" dirty="0">
                <a:solidFill>
                  <a:schemeClr val="tx1"/>
                </a:solidFill>
              </a:rPr>
              <a:t>Möglichkeit, kleinere Instanzen zu hosten (2Vcore)</a:t>
            </a:r>
          </a:p>
          <a:p>
            <a:pPr defTabSz="914225">
              <a:spcAft>
                <a:spcPts val="588"/>
              </a:spcAft>
              <a:defRPr/>
            </a:pPr>
            <a:r>
              <a:rPr lang="de-DE" sz="1600" dirty="0">
                <a:solidFill>
                  <a:schemeClr val="tx1"/>
                </a:solidFill>
              </a:rPr>
              <a:t>Derzeit in Public </a:t>
            </a:r>
            <a:br>
              <a:rPr lang="de-DE" sz="1600" dirty="0">
                <a:solidFill>
                  <a:schemeClr val="tx1"/>
                </a:solidFill>
              </a:rPr>
            </a:br>
            <a:r>
              <a:rPr lang="de-DE" sz="1600" dirty="0">
                <a:solidFill>
                  <a:schemeClr val="tx1"/>
                </a:solidFill>
              </a:rPr>
              <a:t>Preview-Phase.</a:t>
            </a:r>
          </a:p>
          <a:p>
            <a:pPr defTabSz="914225">
              <a:spcAft>
                <a:spcPts val="588"/>
              </a:spcAft>
              <a:defRPr/>
            </a:pPr>
            <a:endParaRPr lang="en-US" sz="1600" b="1" dirty="0">
              <a:solidFill>
                <a:schemeClr val="tx1"/>
              </a:solidFill>
              <a:latin typeface="Segoe UI Semibold"/>
            </a:endParaRPr>
          </a:p>
        </p:txBody>
      </p:sp>
      <p:pic>
        <p:nvPicPr>
          <p:cNvPr id="34" name="Picture 33" descr="Azure SQL-Datenbank-Symbol">
            <a:extLst>
              <a:ext uri="{FF2B5EF4-FFF2-40B4-BE49-F238E27FC236}">
                <a16:creationId xmlns:a16="http://schemas.microsoft.com/office/drawing/2014/main" id="{05E2166D-6082-4180-9C0C-F70AE17DBDA7}"/>
              </a:ext>
            </a:extLst>
          </p:cNvPr>
          <p:cNvPicPr>
            <a:picLocks noChangeAspect="1"/>
          </p:cNvPicPr>
          <p:nvPr/>
        </p:nvPicPr>
        <p:blipFill>
          <a:blip r:embed="rId3"/>
          <a:stretch>
            <a:fillRect/>
          </a:stretch>
        </p:blipFill>
        <p:spPr>
          <a:xfrm>
            <a:off x="6304775" y="1627751"/>
            <a:ext cx="878496" cy="878496"/>
          </a:xfrm>
          <a:prstGeom prst="rect">
            <a:avLst/>
          </a:prstGeom>
        </p:spPr>
      </p:pic>
      <p:sp>
        <p:nvSpPr>
          <p:cNvPr id="27" name="Freeform: Shape 26">
            <a:extLst>
              <a:ext uri="{FF2B5EF4-FFF2-40B4-BE49-F238E27FC236}">
                <a16:creationId xmlns:a16="http://schemas.microsoft.com/office/drawing/2014/main" id="{8A569EC8-AB8D-4051-A8CC-CA0A2E360C65}"/>
              </a:ext>
            </a:extLst>
          </p:cNvPr>
          <p:cNvSpPr>
            <a:spLocks/>
          </p:cNvSpPr>
          <p:nvPr/>
        </p:nvSpPr>
        <p:spPr bwMode="auto">
          <a:xfrm>
            <a:off x="6165173" y="1508453"/>
            <a:ext cx="5608185" cy="1115008"/>
          </a:xfrm>
          <a:custGeom>
            <a:avLst/>
            <a:gdLst>
              <a:gd name="connsiteX0" fmla="*/ 592704 w 5720641"/>
              <a:gd name="connsiteY0" fmla="*/ 121690 h 1137366"/>
              <a:gd name="connsiteX1" fmla="*/ 546902 w 5720641"/>
              <a:gd name="connsiteY1" fmla="*/ 125083 h 1137366"/>
              <a:gd name="connsiteX2" fmla="*/ 502796 w 5720641"/>
              <a:gd name="connsiteY2" fmla="*/ 131868 h 1137366"/>
              <a:gd name="connsiteX3" fmla="*/ 460387 w 5720641"/>
              <a:gd name="connsiteY3" fmla="*/ 142895 h 1137366"/>
              <a:gd name="connsiteX4" fmla="*/ 419674 w 5720641"/>
              <a:gd name="connsiteY4" fmla="*/ 157314 h 1137366"/>
              <a:gd name="connsiteX5" fmla="*/ 380657 w 5720641"/>
              <a:gd name="connsiteY5" fmla="*/ 176822 h 1137366"/>
              <a:gd name="connsiteX6" fmla="*/ 343337 w 5720641"/>
              <a:gd name="connsiteY6" fmla="*/ 198027 h 1137366"/>
              <a:gd name="connsiteX7" fmla="*/ 308561 w 5720641"/>
              <a:gd name="connsiteY7" fmla="*/ 224321 h 1137366"/>
              <a:gd name="connsiteX8" fmla="*/ 278027 w 5720641"/>
              <a:gd name="connsiteY8" fmla="*/ 254007 h 1137366"/>
              <a:gd name="connsiteX9" fmla="*/ 248340 w 5720641"/>
              <a:gd name="connsiteY9" fmla="*/ 284542 h 1137366"/>
              <a:gd name="connsiteX10" fmla="*/ 222046 w 5720641"/>
              <a:gd name="connsiteY10" fmla="*/ 319317 h 1137366"/>
              <a:gd name="connsiteX11" fmla="*/ 200841 w 5720641"/>
              <a:gd name="connsiteY11" fmla="*/ 356637 h 1137366"/>
              <a:gd name="connsiteX12" fmla="*/ 181333 w 5720641"/>
              <a:gd name="connsiteY12" fmla="*/ 395654 h 1137366"/>
              <a:gd name="connsiteX13" fmla="*/ 166914 w 5720641"/>
              <a:gd name="connsiteY13" fmla="*/ 436367 h 1137366"/>
              <a:gd name="connsiteX14" fmla="*/ 155888 w 5720641"/>
              <a:gd name="connsiteY14" fmla="*/ 478776 h 1137366"/>
              <a:gd name="connsiteX15" fmla="*/ 149102 w 5720641"/>
              <a:gd name="connsiteY15" fmla="*/ 522882 h 1137366"/>
              <a:gd name="connsiteX16" fmla="*/ 145709 w 5720641"/>
              <a:gd name="connsiteY16" fmla="*/ 568684 h 1137366"/>
              <a:gd name="connsiteX17" fmla="*/ 149102 w 5720641"/>
              <a:gd name="connsiteY17" fmla="*/ 614486 h 1137366"/>
              <a:gd name="connsiteX18" fmla="*/ 155888 w 5720641"/>
              <a:gd name="connsiteY18" fmla="*/ 658591 h 1137366"/>
              <a:gd name="connsiteX19" fmla="*/ 166914 w 5720641"/>
              <a:gd name="connsiteY19" fmla="*/ 701001 h 1137366"/>
              <a:gd name="connsiteX20" fmla="*/ 181333 w 5720641"/>
              <a:gd name="connsiteY20" fmla="*/ 741713 h 1137366"/>
              <a:gd name="connsiteX21" fmla="*/ 200841 w 5720641"/>
              <a:gd name="connsiteY21" fmla="*/ 780730 h 1137366"/>
              <a:gd name="connsiteX22" fmla="*/ 222046 w 5720641"/>
              <a:gd name="connsiteY22" fmla="*/ 818050 h 1137366"/>
              <a:gd name="connsiteX23" fmla="*/ 248340 w 5720641"/>
              <a:gd name="connsiteY23" fmla="*/ 852826 h 1137366"/>
              <a:gd name="connsiteX24" fmla="*/ 278027 w 5720641"/>
              <a:gd name="connsiteY24" fmla="*/ 883360 h 1137366"/>
              <a:gd name="connsiteX25" fmla="*/ 308561 w 5720641"/>
              <a:gd name="connsiteY25" fmla="*/ 913047 h 1137366"/>
              <a:gd name="connsiteX26" fmla="*/ 343337 w 5720641"/>
              <a:gd name="connsiteY26" fmla="*/ 939341 h 1137366"/>
              <a:gd name="connsiteX27" fmla="*/ 380657 w 5720641"/>
              <a:gd name="connsiteY27" fmla="*/ 962242 h 1137366"/>
              <a:gd name="connsiteX28" fmla="*/ 419674 w 5720641"/>
              <a:gd name="connsiteY28" fmla="*/ 980053 h 1137366"/>
              <a:gd name="connsiteX29" fmla="*/ 460387 w 5720641"/>
              <a:gd name="connsiteY29" fmla="*/ 994473 h 1137366"/>
              <a:gd name="connsiteX30" fmla="*/ 502796 w 5720641"/>
              <a:gd name="connsiteY30" fmla="*/ 1005499 h 1137366"/>
              <a:gd name="connsiteX31" fmla="*/ 546902 w 5720641"/>
              <a:gd name="connsiteY31" fmla="*/ 1012284 h 1137366"/>
              <a:gd name="connsiteX32" fmla="*/ 592704 w 5720641"/>
              <a:gd name="connsiteY32" fmla="*/ 1015677 h 1137366"/>
              <a:gd name="connsiteX33" fmla="*/ 638506 w 5720641"/>
              <a:gd name="connsiteY33" fmla="*/ 1012284 h 1137366"/>
              <a:gd name="connsiteX34" fmla="*/ 682612 w 5720641"/>
              <a:gd name="connsiteY34" fmla="*/ 1005499 h 1137366"/>
              <a:gd name="connsiteX35" fmla="*/ 725022 w 5720641"/>
              <a:gd name="connsiteY35" fmla="*/ 994473 h 1137366"/>
              <a:gd name="connsiteX36" fmla="*/ 765735 w 5720641"/>
              <a:gd name="connsiteY36" fmla="*/ 980053 h 1137366"/>
              <a:gd name="connsiteX37" fmla="*/ 804751 w 5720641"/>
              <a:gd name="connsiteY37" fmla="*/ 962242 h 1137366"/>
              <a:gd name="connsiteX38" fmla="*/ 842071 w 5720641"/>
              <a:gd name="connsiteY38" fmla="*/ 939341 h 1137366"/>
              <a:gd name="connsiteX39" fmla="*/ 876847 w 5720641"/>
              <a:gd name="connsiteY39" fmla="*/ 913047 h 1137366"/>
              <a:gd name="connsiteX40" fmla="*/ 907382 w 5720641"/>
              <a:gd name="connsiteY40" fmla="*/ 883360 h 1137366"/>
              <a:gd name="connsiteX41" fmla="*/ 937068 w 5720641"/>
              <a:gd name="connsiteY41" fmla="*/ 852826 h 1137366"/>
              <a:gd name="connsiteX42" fmla="*/ 963362 w 5720641"/>
              <a:gd name="connsiteY42" fmla="*/ 818050 h 1137366"/>
              <a:gd name="connsiteX43" fmla="*/ 986263 w 5720641"/>
              <a:gd name="connsiteY43" fmla="*/ 780730 h 1137366"/>
              <a:gd name="connsiteX44" fmla="*/ 1004075 w 5720641"/>
              <a:gd name="connsiteY44" fmla="*/ 741713 h 1137366"/>
              <a:gd name="connsiteX45" fmla="*/ 1018495 w 5720641"/>
              <a:gd name="connsiteY45" fmla="*/ 701001 h 1137366"/>
              <a:gd name="connsiteX46" fmla="*/ 1029521 w 5720641"/>
              <a:gd name="connsiteY46" fmla="*/ 658591 h 1137366"/>
              <a:gd name="connsiteX47" fmla="*/ 1036306 w 5720641"/>
              <a:gd name="connsiteY47" fmla="*/ 614486 h 1137366"/>
              <a:gd name="connsiteX48" fmla="*/ 1039699 w 5720641"/>
              <a:gd name="connsiteY48" fmla="*/ 568684 h 1137366"/>
              <a:gd name="connsiteX49" fmla="*/ 1036306 w 5720641"/>
              <a:gd name="connsiteY49" fmla="*/ 522882 h 1137366"/>
              <a:gd name="connsiteX50" fmla="*/ 1029521 w 5720641"/>
              <a:gd name="connsiteY50" fmla="*/ 478776 h 1137366"/>
              <a:gd name="connsiteX51" fmla="*/ 1018495 w 5720641"/>
              <a:gd name="connsiteY51" fmla="*/ 436367 h 1137366"/>
              <a:gd name="connsiteX52" fmla="*/ 1004075 w 5720641"/>
              <a:gd name="connsiteY52" fmla="*/ 395654 h 1137366"/>
              <a:gd name="connsiteX53" fmla="*/ 986263 w 5720641"/>
              <a:gd name="connsiteY53" fmla="*/ 356637 h 1137366"/>
              <a:gd name="connsiteX54" fmla="*/ 963362 w 5720641"/>
              <a:gd name="connsiteY54" fmla="*/ 319317 h 1137366"/>
              <a:gd name="connsiteX55" fmla="*/ 937068 w 5720641"/>
              <a:gd name="connsiteY55" fmla="*/ 284542 h 1137366"/>
              <a:gd name="connsiteX56" fmla="*/ 907382 w 5720641"/>
              <a:gd name="connsiteY56" fmla="*/ 254007 h 1137366"/>
              <a:gd name="connsiteX57" fmla="*/ 876847 w 5720641"/>
              <a:gd name="connsiteY57" fmla="*/ 224321 h 1137366"/>
              <a:gd name="connsiteX58" fmla="*/ 842071 w 5720641"/>
              <a:gd name="connsiteY58" fmla="*/ 198027 h 1137366"/>
              <a:gd name="connsiteX59" fmla="*/ 804751 w 5720641"/>
              <a:gd name="connsiteY59" fmla="*/ 176822 h 1137366"/>
              <a:gd name="connsiteX60" fmla="*/ 765735 w 5720641"/>
              <a:gd name="connsiteY60" fmla="*/ 157314 h 1137366"/>
              <a:gd name="connsiteX61" fmla="*/ 725022 w 5720641"/>
              <a:gd name="connsiteY61" fmla="*/ 142895 h 1137366"/>
              <a:gd name="connsiteX62" fmla="*/ 682612 w 5720641"/>
              <a:gd name="connsiteY62" fmla="*/ 131868 h 1137366"/>
              <a:gd name="connsiteX63" fmla="*/ 638506 w 5720641"/>
              <a:gd name="connsiteY63" fmla="*/ 125083 h 1137366"/>
              <a:gd name="connsiteX64" fmla="*/ 0 w 5720641"/>
              <a:gd name="connsiteY64" fmla="*/ 0 h 1137366"/>
              <a:gd name="connsiteX65" fmla="*/ 5720641 w 5720641"/>
              <a:gd name="connsiteY65" fmla="*/ 0 h 1137366"/>
              <a:gd name="connsiteX66" fmla="*/ 5720641 w 5720641"/>
              <a:gd name="connsiteY66" fmla="*/ 1137366 h 1137366"/>
              <a:gd name="connsiteX67" fmla="*/ 0 w 5720641"/>
              <a:gd name="connsiteY67" fmla="*/ 1137366 h 1137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720641" h="1137366">
                <a:moveTo>
                  <a:pt x="592704" y="121690"/>
                </a:moveTo>
                <a:lnTo>
                  <a:pt x="546902" y="125083"/>
                </a:lnTo>
                <a:lnTo>
                  <a:pt x="502796" y="131868"/>
                </a:lnTo>
                <a:lnTo>
                  <a:pt x="460387" y="142895"/>
                </a:lnTo>
                <a:lnTo>
                  <a:pt x="419674" y="157314"/>
                </a:lnTo>
                <a:lnTo>
                  <a:pt x="380657" y="176822"/>
                </a:lnTo>
                <a:lnTo>
                  <a:pt x="343337" y="198027"/>
                </a:lnTo>
                <a:lnTo>
                  <a:pt x="308561" y="224321"/>
                </a:lnTo>
                <a:lnTo>
                  <a:pt x="278027" y="254007"/>
                </a:lnTo>
                <a:lnTo>
                  <a:pt x="248340" y="284542"/>
                </a:lnTo>
                <a:lnTo>
                  <a:pt x="222046" y="319317"/>
                </a:lnTo>
                <a:lnTo>
                  <a:pt x="200841" y="356637"/>
                </a:lnTo>
                <a:lnTo>
                  <a:pt x="181333" y="395654"/>
                </a:lnTo>
                <a:lnTo>
                  <a:pt x="166914" y="436367"/>
                </a:lnTo>
                <a:lnTo>
                  <a:pt x="155888" y="478776"/>
                </a:lnTo>
                <a:lnTo>
                  <a:pt x="149102" y="522882"/>
                </a:lnTo>
                <a:lnTo>
                  <a:pt x="145709" y="568684"/>
                </a:lnTo>
                <a:lnTo>
                  <a:pt x="149102" y="614486"/>
                </a:lnTo>
                <a:lnTo>
                  <a:pt x="155888" y="658591"/>
                </a:lnTo>
                <a:lnTo>
                  <a:pt x="166914" y="701001"/>
                </a:lnTo>
                <a:lnTo>
                  <a:pt x="181333" y="741713"/>
                </a:lnTo>
                <a:lnTo>
                  <a:pt x="200841" y="780730"/>
                </a:lnTo>
                <a:lnTo>
                  <a:pt x="222046" y="818050"/>
                </a:lnTo>
                <a:lnTo>
                  <a:pt x="248340" y="852826"/>
                </a:lnTo>
                <a:lnTo>
                  <a:pt x="278027" y="883360"/>
                </a:lnTo>
                <a:lnTo>
                  <a:pt x="308561" y="913047"/>
                </a:lnTo>
                <a:lnTo>
                  <a:pt x="343337" y="939341"/>
                </a:lnTo>
                <a:lnTo>
                  <a:pt x="380657" y="962242"/>
                </a:lnTo>
                <a:lnTo>
                  <a:pt x="419674" y="980053"/>
                </a:lnTo>
                <a:lnTo>
                  <a:pt x="460387" y="994473"/>
                </a:lnTo>
                <a:lnTo>
                  <a:pt x="502796" y="1005499"/>
                </a:lnTo>
                <a:lnTo>
                  <a:pt x="546902" y="1012284"/>
                </a:lnTo>
                <a:lnTo>
                  <a:pt x="592704" y="1015677"/>
                </a:lnTo>
                <a:lnTo>
                  <a:pt x="638506" y="1012284"/>
                </a:lnTo>
                <a:lnTo>
                  <a:pt x="682612" y="1005499"/>
                </a:lnTo>
                <a:lnTo>
                  <a:pt x="725022" y="994473"/>
                </a:lnTo>
                <a:lnTo>
                  <a:pt x="765735" y="980053"/>
                </a:lnTo>
                <a:lnTo>
                  <a:pt x="804751" y="962242"/>
                </a:lnTo>
                <a:lnTo>
                  <a:pt x="842071" y="939341"/>
                </a:lnTo>
                <a:lnTo>
                  <a:pt x="876847" y="913047"/>
                </a:lnTo>
                <a:lnTo>
                  <a:pt x="907382" y="883360"/>
                </a:lnTo>
                <a:lnTo>
                  <a:pt x="937068" y="852826"/>
                </a:lnTo>
                <a:lnTo>
                  <a:pt x="963362" y="818050"/>
                </a:lnTo>
                <a:lnTo>
                  <a:pt x="986263" y="780730"/>
                </a:lnTo>
                <a:lnTo>
                  <a:pt x="1004075" y="741713"/>
                </a:lnTo>
                <a:lnTo>
                  <a:pt x="1018495" y="701001"/>
                </a:lnTo>
                <a:lnTo>
                  <a:pt x="1029521" y="658591"/>
                </a:lnTo>
                <a:lnTo>
                  <a:pt x="1036306" y="614486"/>
                </a:lnTo>
                <a:lnTo>
                  <a:pt x="1039699" y="568684"/>
                </a:lnTo>
                <a:lnTo>
                  <a:pt x="1036306" y="522882"/>
                </a:lnTo>
                <a:lnTo>
                  <a:pt x="1029521" y="478776"/>
                </a:lnTo>
                <a:lnTo>
                  <a:pt x="1018495" y="436367"/>
                </a:lnTo>
                <a:lnTo>
                  <a:pt x="1004075" y="395654"/>
                </a:lnTo>
                <a:lnTo>
                  <a:pt x="986263" y="356637"/>
                </a:lnTo>
                <a:lnTo>
                  <a:pt x="963362" y="319317"/>
                </a:lnTo>
                <a:lnTo>
                  <a:pt x="937068" y="284542"/>
                </a:lnTo>
                <a:lnTo>
                  <a:pt x="907382" y="254007"/>
                </a:lnTo>
                <a:lnTo>
                  <a:pt x="876847" y="224321"/>
                </a:lnTo>
                <a:lnTo>
                  <a:pt x="842071" y="198027"/>
                </a:lnTo>
                <a:lnTo>
                  <a:pt x="804751" y="176822"/>
                </a:lnTo>
                <a:lnTo>
                  <a:pt x="765735" y="157314"/>
                </a:lnTo>
                <a:lnTo>
                  <a:pt x="725022" y="142895"/>
                </a:lnTo>
                <a:lnTo>
                  <a:pt x="682612" y="131868"/>
                </a:lnTo>
                <a:lnTo>
                  <a:pt x="638506" y="125083"/>
                </a:lnTo>
                <a:close/>
                <a:moveTo>
                  <a:pt x="0" y="0"/>
                </a:moveTo>
                <a:lnTo>
                  <a:pt x="5720641" y="0"/>
                </a:lnTo>
                <a:lnTo>
                  <a:pt x="5720641" y="1137366"/>
                </a:lnTo>
                <a:lnTo>
                  <a:pt x="0" y="1137366"/>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352" tIns="146284" rIns="182854" bIns="146284" numCol="1" spcCol="0" rtlCol="0" fromWordArt="0" anchor="ctr" anchorCtr="0" forceAA="0" compatLnSpc="1">
            <a:prstTxWarp prst="textNoShape">
              <a:avLst/>
            </a:prstTxWarp>
            <a:noAutofit/>
          </a:bodyPr>
          <a:lstStyle/>
          <a:p>
            <a:r>
              <a:rPr lang="de-DE" sz="2400">
                <a:solidFill>
                  <a:schemeClr val="bg1"/>
                </a:solidFill>
                <a:latin typeface="+mj-lt"/>
              </a:rPr>
              <a:t>Azure SQL-Datenbank</a:t>
            </a:r>
          </a:p>
        </p:txBody>
      </p:sp>
      <p:sp>
        <p:nvSpPr>
          <p:cNvPr id="9" name="Rectangle 8">
            <a:extLst>
              <a:ext uri="{FF2B5EF4-FFF2-40B4-BE49-F238E27FC236}">
                <a16:creationId xmlns:a16="http://schemas.microsoft.com/office/drawing/2014/main" id="{EFDCFBA5-6F15-49BC-880D-5BD5057A7422}"/>
              </a:ext>
            </a:extLst>
          </p:cNvPr>
          <p:cNvSpPr>
            <a:spLocks/>
          </p:cNvSpPr>
          <p:nvPr/>
        </p:nvSpPr>
        <p:spPr bwMode="auto">
          <a:xfrm>
            <a:off x="6165172" y="2762036"/>
            <a:ext cx="2743060" cy="32428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225">
              <a:spcAft>
                <a:spcPts val="588"/>
              </a:spcAft>
              <a:defRPr/>
            </a:pPr>
            <a:r>
              <a:rPr lang="de-DE" sz="1800" dirty="0">
                <a:solidFill>
                  <a:schemeClr val="tx2"/>
                </a:solidFill>
                <a:latin typeface="+mj-lt"/>
              </a:rPr>
              <a:t>Einzeldatenbank:</a:t>
            </a:r>
          </a:p>
          <a:p>
            <a:pPr defTabSz="914225">
              <a:spcAft>
                <a:spcPts val="588"/>
              </a:spcAft>
              <a:defRPr/>
            </a:pPr>
            <a:r>
              <a:rPr lang="de-DE" sz="1600" dirty="0" err="1">
                <a:solidFill>
                  <a:schemeClr val="tx1"/>
                </a:solidFill>
              </a:rPr>
              <a:t>Hyperscale</a:t>
            </a:r>
            <a:r>
              <a:rPr lang="de-DE" sz="1600" dirty="0">
                <a:solidFill>
                  <a:schemeClr val="tx1"/>
                </a:solidFill>
              </a:rPr>
              <a:t>-Speicher </a:t>
            </a:r>
            <a:br>
              <a:rPr lang="de-DE" sz="1600" dirty="0">
                <a:solidFill>
                  <a:schemeClr val="tx1"/>
                </a:solidFill>
              </a:rPr>
            </a:br>
            <a:r>
              <a:rPr lang="de-DE" sz="1600" dirty="0">
                <a:solidFill>
                  <a:schemeClr val="tx1"/>
                </a:solidFill>
              </a:rPr>
              <a:t>(bis zu 100 TB)</a:t>
            </a:r>
          </a:p>
          <a:p>
            <a:pPr defTabSz="914225">
              <a:spcAft>
                <a:spcPts val="588"/>
              </a:spcAft>
              <a:defRPr/>
            </a:pPr>
            <a:r>
              <a:rPr lang="de-DE" sz="1600" dirty="0">
                <a:solidFill>
                  <a:schemeClr val="tx1"/>
                </a:solidFill>
              </a:rPr>
              <a:t>Serverloses </a:t>
            </a:r>
            <a:r>
              <a:rPr lang="de-DE" sz="1600" dirty="0" err="1">
                <a:solidFill>
                  <a:schemeClr val="tx1"/>
                </a:solidFill>
              </a:rPr>
              <a:t>Compute</a:t>
            </a:r>
            <a:endParaRPr lang="de-DE" sz="1600" dirty="0">
              <a:solidFill>
                <a:schemeClr val="tx1"/>
              </a:solidFill>
            </a:endParaRPr>
          </a:p>
          <a:p>
            <a:pPr defTabSz="914225">
              <a:spcAft>
                <a:spcPts val="588"/>
              </a:spcAft>
              <a:defRPr/>
            </a:pPr>
            <a:r>
              <a:rPr lang="de-DE" sz="1600" dirty="0">
                <a:solidFill>
                  <a:schemeClr val="tx1"/>
                </a:solidFill>
              </a:rPr>
              <a:t>Vollständig verwalteter Service</a:t>
            </a:r>
          </a:p>
        </p:txBody>
      </p:sp>
      <p:sp>
        <p:nvSpPr>
          <p:cNvPr id="11" name="Rectangle 10">
            <a:extLst>
              <a:ext uri="{FF2B5EF4-FFF2-40B4-BE49-F238E27FC236}">
                <a16:creationId xmlns:a16="http://schemas.microsoft.com/office/drawing/2014/main" id="{53AE4F51-2223-4C05-B89A-568732777A1B}"/>
              </a:ext>
            </a:extLst>
          </p:cNvPr>
          <p:cNvSpPr>
            <a:spLocks/>
          </p:cNvSpPr>
          <p:nvPr/>
        </p:nvSpPr>
        <p:spPr bwMode="auto">
          <a:xfrm>
            <a:off x="9030297" y="2762036"/>
            <a:ext cx="2743060" cy="32428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defTabSz="914225">
              <a:spcAft>
                <a:spcPts val="588"/>
              </a:spcAft>
              <a:defRPr/>
            </a:pPr>
            <a:r>
              <a:rPr lang="de-DE" sz="1800" b="1" dirty="0">
                <a:solidFill>
                  <a:schemeClr val="tx2"/>
                </a:solidFill>
                <a:latin typeface="+mj-lt"/>
              </a:rPr>
              <a:t>Pool für elastische Datenbanken:</a:t>
            </a:r>
          </a:p>
          <a:p>
            <a:pPr defTabSz="914225">
              <a:spcAft>
                <a:spcPts val="588"/>
              </a:spcAft>
              <a:defRPr/>
            </a:pPr>
            <a:r>
              <a:rPr lang="de-DE" sz="1600" dirty="0">
                <a:solidFill>
                  <a:schemeClr val="tx1"/>
                </a:solidFill>
              </a:rPr>
              <a:t>Freigeben von Ressourcen zwischen mehreren Datenbanken zwecks Preisoptimierung</a:t>
            </a:r>
          </a:p>
          <a:p>
            <a:pPr defTabSz="914225">
              <a:spcAft>
                <a:spcPts val="588"/>
              </a:spcAft>
              <a:defRPr/>
            </a:pPr>
            <a:r>
              <a:rPr lang="de-DE" sz="1600" dirty="0">
                <a:solidFill>
                  <a:schemeClr val="tx1"/>
                </a:solidFill>
              </a:rPr>
              <a:t>Vereinfachtes Leistungsmanagement </a:t>
            </a:r>
            <a:br>
              <a:rPr lang="de-DE" sz="1600" dirty="0">
                <a:solidFill>
                  <a:schemeClr val="tx1"/>
                </a:solidFill>
              </a:rPr>
            </a:br>
            <a:r>
              <a:rPr lang="de-DE" sz="1600" dirty="0">
                <a:solidFill>
                  <a:schemeClr val="tx1"/>
                </a:solidFill>
              </a:rPr>
              <a:t>für mehrere Datenbanken</a:t>
            </a:r>
          </a:p>
          <a:p>
            <a:pPr defTabSz="914225">
              <a:spcAft>
                <a:spcPts val="588"/>
              </a:spcAft>
              <a:defRPr/>
            </a:pPr>
            <a:r>
              <a:rPr lang="de-DE" sz="1600" dirty="0">
                <a:solidFill>
                  <a:schemeClr val="tx1"/>
                </a:solidFill>
              </a:rPr>
              <a:t>Vollständig verwalteter Service</a:t>
            </a:r>
          </a:p>
          <a:p>
            <a:pPr defTabSz="914225">
              <a:spcAft>
                <a:spcPts val="588"/>
              </a:spcAft>
              <a:defRPr/>
            </a:pPr>
            <a:endParaRPr lang="en-US" sz="1600" b="1" dirty="0">
              <a:solidFill>
                <a:schemeClr val="tx1"/>
              </a:solidFill>
              <a:latin typeface="Segoe UI Semibold"/>
            </a:endParaRPr>
          </a:p>
        </p:txBody>
      </p:sp>
    </p:spTree>
    <p:extLst>
      <p:ext uri="{BB962C8B-B14F-4D97-AF65-F5344CB8AC3E}">
        <p14:creationId xmlns:p14="http://schemas.microsoft.com/office/powerpoint/2010/main" val="316316337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75FC4-986B-48D2-9E1C-D3B67229CA9B}"/>
              </a:ext>
            </a:extLst>
          </p:cNvPr>
          <p:cNvSpPr>
            <a:spLocks noGrp="1"/>
          </p:cNvSpPr>
          <p:nvPr>
            <p:ph type="title"/>
          </p:nvPr>
        </p:nvSpPr>
        <p:spPr/>
        <p:txBody>
          <a:bodyPr/>
          <a:lstStyle/>
          <a:p>
            <a:r>
              <a:rPr lang="de-DE"/>
              <a:t>Relationale Datendienste konfigurieren.</a:t>
            </a:r>
          </a:p>
        </p:txBody>
      </p:sp>
      <p:sp>
        <p:nvSpPr>
          <p:cNvPr id="4" name="Arrow: Pentagon 3">
            <a:extLst>
              <a:ext uri="{FF2B5EF4-FFF2-40B4-BE49-F238E27FC236}">
                <a16:creationId xmlns:a16="http://schemas.microsoft.com/office/drawing/2014/main" id="{A3ABC9F3-1688-4946-9EA6-17B6E2369ABB}"/>
              </a:ext>
              <a:ext uri="{C183D7F6-B498-43B3-948B-1728B52AA6E4}">
                <adec:decorative xmlns:adec="http://schemas.microsoft.com/office/drawing/2017/decorative" val="0"/>
              </a:ext>
            </a:extLst>
          </p:cNvPr>
          <p:cNvSpPr>
            <a:spLocks/>
          </p:cNvSpPr>
          <p:nvPr/>
        </p:nvSpPr>
        <p:spPr bwMode="auto">
          <a:xfrm>
            <a:off x="423252" y="1457325"/>
            <a:ext cx="2423499" cy="767252"/>
          </a:xfrm>
          <a:prstGeom prst="homePlate">
            <a:avLst>
              <a:gd name="adj" fmla="val 31999"/>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89642" rIns="134464" bIns="89642" numCol="1" spcCol="0" rtlCol="0" fromWordArt="0" anchor="ctr" anchorCtr="0" forceAA="0" compatLnSpc="1">
            <a:prstTxWarp prst="textNoShape">
              <a:avLst/>
            </a:prstTxWarp>
            <a:noAutofit/>
          </a:bodyPr>
          <a:lstStyle/>
          <a:p>
            <a:pPr>
              <a:spcAft>
                <a:spcPts val="588"/>
              </a:spcAft>
            </a:pPr>
            <a:r>
              <a:rPr lang="de-DE" sz="1730">
                <a:solidFill>
                  <a:schemeClr val="bg1"/>
                </a:solidFill>
                <a:latin typeface="+mj-lt"/>
              </a:rPr>
              <a:t>Grundlagen</a:t>
            </a:r>
          </a:p>
        </p:txBody>
      </p:sp>
      <p:sp>
        <p:nvSpPr>
          <p:cNvPr id="6" name="Rectangle 5">
            <a:extLst>
              <a:ext uri="{FF2B5EF4-FFF2-40B4-BE49-F238E27FC236}">
                <a16:creationId xmlns:a16="http://schemas.microsoft.com/office/drawing/2014/main" id="{7FABEA9A-31CB-4C60-8941-DF99F98BD7F4}"/>
              </a:ext>
              <a:ext uri="{C183D7F6-B498-43B3-948B-1728B52AA6E4}">
                <adec:decorative xmlns:adec="http://schemas.microsoft.com/office/drawing/2017/decorative" val="0"/>
              </a:ext>
            </a:extLst>
          </p:cNvPr>
          <p:cNvSpPr>
            <a:spLocks/>
          </p:cNvSpPr>
          <p:nvPr/>
        </p:nvSpPr>
        <p:spPr bwMode="auto">
          <a:xfrm>
            <a:off x="428268" y="2224576"/>
            <a:ext cx="2171291" cy="31760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marL="0" lvl="1">
              <a:spcAft>
                <a:spcPts val="588"/>
              </a:spcAft>
              <a:buClr>
                <a:schemeClr val="accent1"/>
              </a:buClr>
            </a:pPr>
            <a:r>
              <a:rPr lang="de-DE" sz="1372" dirty="0">
                <a:solidFill>
                  <a:schemeClr val="tx1"/>
                </a:solidFill>
              </a:rPr>
              <a:t>Abonnement</a:t>
            </a:r>
          </a:p>
          <a:p>
            <a:pPr marL="0" lvl="1">
              <a:spcAft>
                <a:spcPts val="588"/>
              </a:spcAft>
              <a:buClr>
                <a:schemeClr val="accent1"/>
              </a:buClr>
            </a:pPr>
            <a:r>
              <a:rPr lang="de-DE" sz="1372" dirty="0">
                <a:solidFill>
                  <a:schemeClr val="tx1"/>
                </a:solidFill>
              </a:rPr>
              <a:t>Ressourcengruppe</a:t>
            </a:r>
          </a:p>
          <a:p>
            <a:pPr marL="0" lvl="1">
              <a:spcAft>
                <a:spcPts val="588"/>
              </a:spcAft>
              <a:buClr>
                <a:schemeClr val="accent1"/>
              </a:buClr>
            </a:pPr>
            <a:r>
              <a:rPr lang="de-DE" sz="1372" dirty="0">
                <a:solidFill>
                  <a:schemeClr val="tx1"/>
                </a:solidFill>
              </a:rPr>
              <a:t>Name der verwalteten Instanz bzw. des verwalteten Servers</a:t>
            </a:r>
          </a:p>
          <a:p>
            <a:pPr marL="0" lvl="1">
              <a:spcAft>
                <a:spcPts val="588"/>
              </a:spcAft>
              <a:buClr>
                <a:schemeClr val="accent1"/>
              </a:buClr>
            </a:pPr>
            <a:r>
              <a:rPr lang="de-DE" sz="1372" dirty="0">
                <a:solidFill>
                  <a:schemeClr val="tx1"/>
                </a:solidFill>
              </a:rPr>
              <a:t>Datenbankname (DB)</a:t>
            </a:r>
          </a:p>
          <a:p>
            <a:pPr marL="0" lvl="1">
              <a:spcAft>
                <a:spcPts val="588"/>
              </a:spcAft>
              <a:buClr>
                <a:schemeClr val="accent1"/>
              </a:buClr>
            </a:pPr>
            <a:r>
              <a:rPr lang="de-DE" sz="1300" dirty="0">
                <a:solidFill>
                  <a:schemeClr val="tx1"/>
                </a:solidFill>
              </a:rPr>
              <a:t>Administratoranmeldung</a:t>
            </a:r>
          </a:p>
          <a:p>
            <a:pPr marL="0" lvl="1">
              <a:spcAft>
                <a:spcPts val="588"/>
              </a:spcAft>
              <a:buClr>
                <a:schemeClr val="accent1"/>
              </a:buClr>
            </a:pPr>
            <a:r>
              <a:rPr lang="de-DE" sz="1372" dirty="0">
                <a:solidFill>
                  <a:schemeClr val="tx1"/>
                </a:solidFill>
              </a:rPr>
              <a:t>Kennwort</a:t>
            </a:r>
          </a:p>
          <a:p>
            <a:pPr marL="0" lvl="1">
              <a:spcAft>
                <a:spcPts val="588"/>
              </a:spcAft>
              <a:buClr>
                <a:schemeClr val="accent1"/>
              </a:buClr>
            </a:pPr>
            <a:r>
              <a:rPr lang="de-DE" sz="1372" dirty="0">
                <a:solidFill>
                  <a:schemeClr val="tx1"/>
                </a:solidFill>
              </a:rPr>
              <a:t>Region</a:t>
            </a:r>
          </a:p>
          <a:p>
            <a:pPr marL="0" lvl="1">
              <a:spcAft>
                <a:spcPts val="588"/>
              </a:spcAft>
              <a:buClr>
                <a:schemeClr val="accent1"/>
              </a:buClr>
            </a:pPr>
            <a:r>
              <a:rPr lang="de-DE" sz="1372" dirty="0">
                <a:solidFill>
                  <a:schemeClr val="tx1"/>
                </a:solidFill>
              </a:rPr>
              <a:t>Opt-In für Pools (DB)</a:t>
            </a:r>
          </a:p>
          <a:p>
            <a:pPr marL="0" lvl="1">
              <a:spcAft>
                <a:spcPts val="588"/>
              </a:spcAft>
              <a:buClr>
                <a:schemeClr val="accent1"/>
              </a:buClr>
            </a:pPr>
            <a:r>
              <a:rPr lang="de-DE" sz="1372" dirty="0">
                <a:solidFill>
                  <a:schemeClr val="tx1"/>
                </a:solidFill>
              </a:rPr>
              <a:t>Compute + Speicher</a:t>
            </a:r>
          </a:p>
        </p:txBody>
      </p:sp>
      <p:sp>
        <p:nvSpPr>
          <p:cNvPr id="10" name="Arrow: Chevron 9">
            <a:extLst>
              <a:ext uri="{FF2B5EF4-FFF2-40B4-BE49-F238E27FC236}">
                <a16:creationId xmlns:a16="http://schemas.microsoft.com/office/drawing/2014/main" id="{D505ADBC-1618-4BC1-B9B0-D69A3FCA392A}"/>
              </a:ext>
              <a:ext uri="{C183D7F6-B498-43B3-948B-1728B52AA6E4}">
                <adec:decorative xmlns:adec="http://schemas.microsoft.com/office/drawing/2017/decorative" val="0"/>
              </a:ext>
            </a:extLst>
          </p:cNvPr>
          <p:cNvSpPr>
            <a:spLocks/>
          </p:cNvSpPr>
          <p:nvPr/>
        </p:nvSpPr>
        <p:spPr bwMode="auto">
          <a:xfrm>
            <a:off x="2716701" y="1457325"/>
            <a:ext cx="2423499" cy="767252"/>
          </a:xfrm>
          <a:prstGeom prst="chevron">
            <a:avLst>
              <a:gd name="adj" fmla="val 32620"/>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89642" rIns="224106" bIns="89642" numCol="1" spcCol="0" rtlCol="0" fromWordArt="0" anchor="ctr" anchorCtr="0" forceAA="0" compatLnSpc="1">
            <a:prstTxWarp prst="textNoShape">
              <a:avLst/>
            </a:prstTxWarp>
            <a:noAutofit/>
          </a:bodyPr>
          <a:lstStyle/>
          <a:p>
            <a:pPr>
              <a:spcAft>
                <a:spcPts val="588"/>
              </a:spcAft>
            </a:pPr>
            <a:r>
              <a:rPr lang="de-DE" sz="1730" dirty="0">
                <a:solidFill>
                  <a:schemeClr val="bg1"/>
                </a:solidFill>
                <a:latin typeface="+mj-lt"/>
              </a:rPr>
              <a:t>Netzwerkkon-nektivität</a:t>
            </a:r>
          </a:p>
        </p:txBody>
      </p:sp>
      <p:sp>
        <p:nvSpPr>
          <p:cNvPr id="12" name="Rectangle 11">
            <a:extLst>
              <a:ext uri="{FF2B5EF4-FFF2-40B4-BE49-F238E27FC236}">
                <a16:creationId xmlns:a16="http://schemas.microsoft.com/office/drawing/2014/main" id="{5461E84B-C377-4BAF-A69C-42C3D038D0D7}"/>
              </a:ext>
              <a:ext uri="{C183D7F6-B498-43B3-948B-1728B52AA6E4}">
                <adec:decorative xmlns:adec="http://schemas.microsoft.com/office/drawing/2017/decorative" val="0"/>
              </a:ext>
            </a:extLst>
          </p:cNvPr>
          <p:cNvSpPr>
            <a:spLocks/>
          </p:cNvSpPr>
          <p:nvPr/>
        </p:nvSpPr>
        <p:spPr bwMode="auto">
          <a:xfrm>
            <a:off x="2721717" y="2224576"/>
            <a:ext cx="2171291" cy="31760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marL="0" lvl="1">
              <a:spcAft>
                <a:spcPts val="588"/>
              </a:spcAft>
              <a:buClr>
                <a:schemeClr val="accent1"/>
              </a:buClr>
            </a:pPr>
            <a:r>
              <a:rPr lang="de-DE" sz="1372">
                <a:solidFill>
                  <a:schemeClr val="tx1"/>
                </a:solidFill>
              </a:rPr>
              <a:t>Öffentlicher oder privater Zugang</a:t>
            </a:r>
          </a:p>
          <a:p>
            <a:pPr marL="0" lvl="1">
              <a:spcAft>
                <a:spcPts val="588"/>
              </a:spcAft>
              <a:buClr>
                <a:schemeClr val="accent1"/>
              </a:buClr>
            </a:pPr>
            <a:r>
              <a:rPr lang="de-DE" sz="1372">
                <a:solidFill>
                  <a:schemeClr val="tx1"/>
                </a:solidFill>
              </a:rPr>
              <a:t>VNet/Firewallregeln</a:t>
            </a:r>
          </a:p>
          <a:p>
            <a:pPr marL="0" lvl="1">
              <a:spcAft>
                <a:spcPts val="588"/>
              </a:spcAft>
              <a:buClr>
                <a:schemeClr val="accent1"/>
              </a:buClr>
            </a:pPr>
            <a:r>
              <a:rPr lang="de-DE" sz="1372">
                <a:solidFill>
                  <a:schemeClr val="tx1"/>
                </a:solidFill>
              </a:rPr>
              <a:t>Verbindungstyp (MI)</a:t>
            </a:r>
          </a:p>
        </p:txBody>
      </p:sp>
      <p:sp>
        <p:nvSpPr>
          <p:cNvPr id="16" name="Arrow: Chevron 15">
            <a:extLst>
              <a:ext uri="{FF2B5EF4-FFF2-40B4-BE49-F238E27FC236}">
                <a16:creationId xmlns:a16="http://schemas.microsoft.com/office/drawing/2014/main" id="{35FD2366-FEE8-4206-8408-3874710E87EC}"/>
              </a:ext>
              <a:ext uri="{C183D7F6-B498-43B3-948B-1728B52AA6E4}">
                <adec:decorative xmlns:adec="http://schemas.microsoft.com/office/drawing/2017/decorative" val="0"/>
              </a:ext>
            </a:extLst>
          </p:cNvPr>
          <p:cNvSpPr>
            <a:spLocks/>
          </p:cNvSpPr>
          <p:nvPr/>
        </p:nvSpPr>
        <p:spPr bwMode="auto">
          <a:xfrm>
            <a:off x="5010150" y="1457325"/>
            <a:ext cx="2423499" cy="767252"/>
          </a:xfrm>
          <a:prstGeom prst="chevron">
            <a:avLst>
              <a:gd name="adj" fmla="val 32620"/>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89642" rIns="224106" bIns="89642" numCol="1" spcCol="0" rtlCol="0" fromWordArt="0" anchor="ctr" anchorCtr="0" forceAA="0" compatLnSpc="1">
            <a:prstTxWarp prst="textNoShape">
              <a:avLst/>
            </a:prstTxWarp>
            <a:noAutofit/>
          </a:bodyPr>
          <a:lstStyle/>
          <a:p>
            <a:pPr>
              <a:spcAft>
                <a:spcPts val="588"/>
              </a:spcAft>
            </a:pPr>
            <a:r>
              <a:rPr lang="de-DE" sz="1730">
                <a:solidFill>
                  <a:schemeClr val="bg1"/>
                </a:solidFill>
                <a:latin typeface="+mj-lt"/>
              </a:rPr>
              <a:t>Weitere Einstellungen</a:t>
            </a:r>
          </a:p>
        </p:txBody>
      </p:sp>
      <p:sp>
        <p:nvSpPr>
          <p:cNvPr id="18" name="Rectangle 17">
            <a:extLst>
              <a:ext uri="{FF2B5EF4-FFF2-40B4-BE49-F238E27FC236}">
                <a16:creationId xmlns:a16="http://schemas.microsoft.com/office/drawing/2014/main" id="{16B8E950-CD05-4CFE-B746-7CB00816A98A}"/>
              </a:ext>
              <a:ext uri="{C183D7F6-B498-43B3-948B-1728B52AA6E4}">
                <adec:decorative xmlns:adec="http://schemas.microsoft.com/office/drawing/2017/decorative" val="0"/>
              </a:ext>
            </a:extLst>
          </p:cNvPr>
          <p:cNvSpPr>
            <a:spLocks/>
          </p:cNvSpPr>
          <p:nvPr/>
        </p:nvSpPr>
        <p:spPr bwMode="auto">
          <a:xfrm>
            <a:off x="5015166" y="2224576"/>
            <a:ext cx="2171291" cy="31760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marL="0" lvl="1">
              <a:spcAft>
                <a:spcPts val="588"/>
              </a:spcAft>
              <a:buClr>
                <a:schemeClr val="accent1"/>
              </a:buClr>
            </a:pPr>
            <a:r>
              <a:rPr lang="de-DE" sz="1372">
                <a:solidFill>
                  <a:schemeClr val="tx1"/>
                </a:solidFill>
              </a:rPr>
              <a:t>Datenquelle (DB)</a:t>
            </a:r>
          </a:p>
          <a:p>
            <a:pPr marL="0" lvl="1">
              <a:spcAft>
                <a:spcPts val="588"/>
              </a:spcAft>
              <a:buClr>
                <a:schemeClr val="accent1"/>
              </a:buClr>
            </a:pPr>
            <a:r>
              <a:rPr lang="de-DE" sz="1372">
                <a:solidFill>
                  <a:schemeClr val="tx1"/>
                </a:solidFill>
              </a:rPr>
              <a:t>Serversortierung (MI)</a:t>
            </a:r>
          </a:p>
          <a:p>
            <a:pPr marL="0" lvl="1">
              <a:spcAft>
                <a:spcPts val="588"/>
              </a:spcAft>
              <a:buClr>
                <a:schemeClr val="accent1"/>
              </a:buClr>
            </a:pPr>
            <a:r>
              <a:rPr lang="de-DE" sz="1372">
                <a:solidFill>
                  <a:schemeClr val="tx1"/>
                </a:solidFill>
              </a:rPr>
              <a:t>Datenbanksortierung (DB)</a:t>
            </a:r>
          </a:p>
          <a:p>
            <a:pPr marL="0" lvl="1">
              <a:spcAft>
                <a:spcPts val="588"/>
              </a:spcAft>
              <a:buClr>
                <a:schemeClr val="accent1"/>
              </a:buClr>
            </a:pPr>
            <a:r>
              <a:rPr lang="de-DE" sz="1372">
                <a:solidFill>
                  <a:schemeClr val="tx1"/>
                </a:solidFill>
              </a:rPr>
              <a:t>Zeitzone (MI)</a:t>
            </a:r>
          </a:p>
          <a:p>
            <a:pPr marL="0" lvl="1">
              <a:spcAft>
                <a:spcPts val="588"/>
              </a:spcAft>
              <a:buClr>
                <a:schemeClr val="accent1"/>
              </a:buClr>
            </a:pPr>
            <a:r>
              <a:rPr lang="de-DE" sz="1372">
                <a:solidFill>
                  <a:schemeClr val="tx1"/>
                </a:solidFill>
              </a:rPr>
              <a:t>Opt-In für Advanced Data Security (DB)</a:t>
            </a:r>
          </a:p>
        </p:txBody>
      </p:sp>
      <p:sp>
        <p:nvSpPr>
          <p:cNvPr id="22" name="Arrow: Chevron 21">
            <a:extLst>
              <a:ext uri="{FF2B5EF4-FFF2-40B4-BE49-F238E27FC236}">
                <a16:creationId xmlns:a16="http://schemas.microsoft.com/office/drawing/2014/main" id="{A7E11CDC-BD53-4656-AC43-24FB5F4C8BBA}"/>
              </a:ext>
              <a:ext uri="{C183D7F6-B498-43B3-948B-1728B52AA6E4}">
                <adec:decorative xmlns:adec="http://schemas.microsoft.com/office/drawing/2017/decorative" val="0"/>
              </a:ext>
            </a:extLst>
          </p:cNvPr>
          <p:cNvSpPr>
            <a:spLocks/>
          </p:cNvSpPr>
          <p:nvPr/>
        </p:nvSpPr>
        <p:spPr bwMode="auto">
          <a:xfrm>
            <a:off x="7303599" y="1457325"/>
            <a:ext cx="2423499" cy="767252"/>
          </a:xfrm>
          <a:prstGeom prst="chevron">
            <a:avLst>
              <a:gd name="adj" fmla="val 33034"/>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89642" rIns="224106" bIns="89642" numCol="1" spcCol="0" rtlCol="0" fromWordArt="0" anchor="ctr" anchorCtr="0" forceAA="0" compatLnSpc="1">
            <a:prstTxWarp prst="textNoShape">
              <a:avLst/>
            </a:prstTxWarp>
            <a:noAutofit/>
          </a:bodyPr>
          <a:lstStyle/>
          <a:p>
            <a:pPr>
              <a:spcAft>
                <a:spcPts val="588"/>
              </a:spcAft>
            </a:pPr>
            <a:r>
              <a:rPr lang="de-DE" sz="1730">
                <a:solidFill>
                  <a:schemeClr val="bg1"/>
                </a:solidFill>
                <a:latin typeface="+mj-lt"/>
              </a:rPr>
              <a:t>Tags (DB)</a:t>
            </a:r>
          </a:p>
        </p:txBody>
      </p:sp>
      <p:sp>
        <p:nvSpPr>
          <p:cNvPr id="29" name="Freeform: Shape 28">
            <a:extLst>
              <a:ext uri="{FF2B5EF4-FFF2-40B4-BE49-F238E27FC236}">
                <a16:creationId xmlns:a16="http://schemas.microsoft.com/office/drawing/2014/main" id="{A1AE876F-B047-4D63-BEBA-E0BF187EB549}"/>
              </a:ext>
              <a:ext uri="{C183D7F6-B498-43B3-948B-1728B52AA6E4}">
                <adec:decorative xmlns:adec="http://schemas.microsoft.com/office/drawing/2017/decorative" val="0"/>
              </a:ext>
            </a:extLst>
          </p:cNvPr>
          <p:cNvSpPr>
            <a:spLocks/>
          </p:cNvSpPr>
          <p:nvPr/>
        </p:nvSpPr>
        <p:spPr bwMode="auto">
          <a:xfrm>
            <a:off x="9597052" y="1457325"/>
            <a:ext cx="2176306" cy="767252"/>
          </a:xfrm>
          <a:custGeom>
            <a:avLst/>
            <a:gdLst>
              <a:gd name="connsiteX0" fmla="*/ 0 w 2176306"/>
              <a:gd name="connsiteY0" fmla="*/ 0 h 767252"/>
              <a:gd name="connsiteX1" fmla="*/ 457167 w 2176306"/>
              <a:gd name="connsiteY1" fmla="*/ 0 h 767252"/>
              <a:gd name="connsiteX2" fmla="*/ 1923401 w 2176306"/>
              <a:gd name="connsiteY2" fmla="*/ 0 h 767252"/>
              <a:gd name="connsiteX3" fmla="*/ 2176306 w 2176306"/>
              <a:gd name="connsiteY3" fmla="*/ 0 h 767252"/>
              <a:gd name="connsiteX4" fmla="*/ 2176306 w 2176306"/>
              <a:gd name="connsiteY4" fmla="*/ 767252 h 767252"/>
              <a:gd name="connsiteX5" fmla="*/ 1923401 w 2176306"/>
              <a:gd name="connsiteY5" fmla="*/ 767252 h 767252"/>
              <a:gd name="connsiteX6" fmla="*/ 457167 w 2176306"/>
              <a:gd name="connsiteY6" fmla="*/ 767252 h 767252"/>
              <a:gd name="connsiteX7" fmla="*/ 0 w 2176306"/>
              <a:gd name="connsiteY7" fmla="*/ 767252 h 767252"/>
              <a:gd name="connsiteX8" fmla="*/ 247891 w 2176306"/>
              <a:gd name="connsiteY8" fmla="*/ 383626 h 76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6306" h="767252">
                <a:moveTo>
                  <a:pt x="0" y="0"/>
                </a:moveTo>
                <a:lnTo>
                  <a:pt x="457167" y="0"/>
                </a:lnTo>
                <a:lnTo>
                  <a:pt x="1923401" y="0"/>
                </a:lnTo>
                <a:lnTo>
                  <a:pt x="2176306" y="0"/>
                </a:lnTo>
                <a:lnTo>
                  <a:pt x="2176306" y="767252"/>
                </a:lnTo>
                <a:lnTo>
                  <a:pt x="1923401" y="767252"/>
                </a:lnTo>
                <a:lnTo>
                  <a:pt x="457167" y="767252"/>
                </a:lnTo>
                <a:lnTo>
                  <a:pt x="0" y="767252"/>
                </a:lnTo>
                <a:lnTo>
                  <a:pt x="247891" y="383626"/>
                </a:ln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89642" rIns="224106" bIns="89642" numCol="1" spcCol="0" rtlCol="0" fromWordArt="0" anchor="ctr" anchorCtr="0" forceAA="0" compatLnSpc="1">
            <a:prstTxWarp prst="textNoShape">
              <a:avLst/>
            </a:prstTxWarp>
            <a:noAutofit/>
          </a:bodyPr>
          <a:lstStyle/>
          <a:p>
            <a:pPr>
              <a:spcAft>
                <a:spcPts val="588"/>
              </a:spcAft>
            </a:pPr>
            <a:r>
              <a:rPr lang="de-DE" sz="1730">
                <a:solidFill>
                  <a:schemeClr val="bg1"/>
                </a:solidFill>
                <a:latin typeface="+mj-lt"/>
              </a:rPr>
              <a:t>Überprüfen</a:t>
            </a:r>
            <a:br>
              <a:rPr lang="de-DE" sz="1730">
                <a:solidFill>
                  <a:schemeClr val="bg1"/>
                </a:solidFill>
                <a:latin typeface="+mj-lt"/>
              </a:rPr>
            </a:br>
            <a:r>
              <a:rPr lang="de-DE" sz="1730">
                <a:solidFill>
                  <a:schemeClr val="bg1"/>
                </a:solidFill>
                <a:latin typeface="+mj-lt"/>
              </a:rPr>
              <a:t>und erstellen</a:t>
            </a:r>
          </a:p>
        </p:txBody>
      </p:sp>
      <p:sp>
        <p:nvSpPr>
          <p:cNvPr id="28" name="Rectangle 27">
            <a:extLst>
              <a:ext uri="{FF2B5EF4-FFF2-40B4-BE49-F238E27FC236}">
                <a16:creationId xmlns:a16="http://schemas.microsoft.com/office/drawing/2014/main" id="{AE869D0C-9055-4F91-8885-1D468F25A8A2}"/>
              </a:ext>
              <a:ext uri="{C183D7F6-B498-43B3-948B-1728B52AA6E4}">
                <adec:decorative xmlns:adec="http://schemas.microsoft.com/office/drawing/2017/decorative" val="0"/>
              </a:ext>
            </a:extLst>
          </p:cNvPr>
          <p:cNvSpPr>
            <a:spLocks/>
          </p:cNvSpPr>
          <p:nvPr/>
        </p:nvSpPr>
        <p:spPr bwMode="auto">
          <a:xfrm>
            <a:off x="9597049" y="2224576"/>
            <a:ext cx="2171292" cy="31760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89642" rIns="134464" bIns="89642" numCol="1" spcCol="0" rtlCol="0" fromWordArt="0" anchor="t" anchorCtr="0" forceAA="0" compatLnSpc="1">
            <a:prstTxWarp prst="textNoShape">
              <a:avLst/>
            </a:prstTxWarp>
            <a:noAutofit/>
          </a:bodyPr>
          <a:lstStyle/>
          <a:p>
            <a:pPr marL="0" lvl="1">
              <a:spcAft>
                <a:spcPts val="588"/>
              </a:spcAft>
              <a:buClr>
                <a:schemeClr val="accent1"/>
              </a:buClr>
            </a:pPr>
            <a:r>
              <a:rPr lang="de-DE" sz="1372">
                <a:solidFill>
                  <a:schemeClr val="tx1"/>
                </a:solidFill>
              </a:rPr>
              <a:t>Nutzungsbedingungen und Datenschutz</a:t>
            </a:r>
          </a:p>
        </p:txBody>
      </p:sp>
    </p:spTree>
    <p:extLst>
      <p:ext uri="{BB962C8B-B14F-4D97-AF65-F5344CB8AC3E}">
        <p14:creationId xmlns:p14="http://schemas.microsoft.com/office/powerpoint/2010/main" val="1724675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0" grpId="0" animBg="1"/>
      <p:bldP spid="12" grpId="0" animBg="1"/>
      <p:bldP spid="16" grpId="0" animBg="1"/>
      <p:bldP spid="18" grpId="0" animBg="1"/>
      <p:bldP spid="22" grpId="0" animBg="1"/>
      <p:bldP spid="29" grpId="0" animBg="1"/>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6E340-8389-44F1-8AE9-C430382D4F8C}"/>
              </a:ext>
            </a:extLst>
          </p:cNvPr>
          <p:cNvSpPr>
            <a:spLocks noGrp="1"/>
          </p:cNvSpPr>
          <p:nvPr>
            <p:ph type="title"/>
          </p:nvPr>
        </p:nvSpPr>
        <p:spPr/>
        <p:txBody>
          <a:bodyPr/>
          <a:lstStyle/>
          <a:p>
            <a:r>
              <a:rPr lang="de-DE"/>
              <a:t>Konnektivität und Firewalls</a:t>
            </a:r>
          </a:p>
        </p:txBody>
      </p:sp>
      <p:sp>
        <p:nvSpPr>
          <p:cNvPr id="56" name="Rectangle 55">
            <a:extLst>
              <a:ext uri="{FF2B5EF4-FFF2-40B4-BE49-F238E27FC236}">
                <a16:creationId xmlns:a16="http://schemas.microsoft.com/office/drawing/2014/main" id="{E34D9392-ECD7-4A57-92FD-EFB32E6E0DFA}"/>
              </a:ext>
              <a:ext uri="{C183D7F6-B498-43B3-948B-1728B52AA6E4}">
                <adec:decorative xmlns:adec="http://schemas.microsoft.com/office/drawing/2017/decorative" val="1"/>
              </a:ext>
            </a:extLst>
          </p:cNvPr>
          <p:cNvSpPr/>
          <p:nvPr/>
        </p:nvSpPr>
        <p:spPr bwMode="auto">
          <a:xfrm>
            <a:off x="418644" y="1169264"/>
            <a:ext cx="11354714" cy="4355236"/>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descr="Das Diagramm zeigt eine grobe Übersicht über die Konnektivitätsarchitektur. Zuerst verbinden sich Clients mit einem Gateway, das eine öffentliche IP-Adresse hat und auf Port 1433 lauscht. Anschließend leitet das Gateway den Datenverkehr abhängig von der effektiven Verbindungsrichtlinie um oder leitet ihn an den richtigen Datenbankcluster weiter. Innerhalb des Datenbankclusters wird der Datenverkehr an die entsprechende Datenbank weitergeleitet.">
            <a:extLst>
              <a:ext uri="{FF2B5EF4-FFF2-40B4-BE49-F238E27FC236}">
                <a16:creationId xmlns:a16="http://schemas.microsoft.com/office/drawing/2014/main" id="{D8852F35-0175-4F15-AF0B-AB3CE21FE5FA}"/>
              </a:ext>
            </a:extLst>
          </p:cNvPr>
          <p:cNvGrpSpPr/>
          <p:nvPr/>
        </p:nvGrpSpPr>
        <p:grpSpPr>
          <a:xfrm>
            <a:off x="591862" y="1282700"/>
            <a:ext cx="11079438" cy="4150238"/>
            <a:chOff x="603729" y="1675597"/>
            <a:chExt cx="11301604" cy="4233460"/>
          </a:xfrm>
        </p:grpSpPr>
        <p:sp>
          <p:nvSpPr>
            <p:cNvPr id="25" name="TextBox 24">
              <a:extLst>
                <a:ext uri="{FF2B5EF4-FFF2-40B4-BE49-F238E27FC236}">
                  <a16:creationId xmlns:a16="http://schemas.microsoft.com/office/drawing/2014/main" id="{8A9F9E74-D07C-49AD-805D-BB3F28FED08A}"/>
                </a:ext>
              </a:extLst>
            </p:cNvPr>
            <p:cNvSpPr txBox="1"/>
            <p:nvPr/>
          </p:nvSpPr>
          <p:spPr>
            <a:xfrm flipH="1">
              <a:off x="603729" y="2191992"/>
              <a:ext cx="3963420" cy="246221"/>
            </a:xfrm>
            <a:prstGeom prst="rect">
              <a:avLst/>
            </a:prstGeom>
            <a:noFill/>
          </p:spPr>
          <p:txBody>
            <a:bodyPr wrap="square" lIns="0" tIns="0" rIns="0" bIns="0" rtlCol="0">
              <a:spAutoFit/>
            </a:bodyPr>
            <a:lstStyle/>
            <a:p>
              <a:pPr defTabSz="914225">
                <a:defRPr/>
              </a:pPr>
              <a:r>
                <a:rPr lang="de-DE" sz="1568" dirty="0">
                  <a:solidFill>
                    <a:srgbClr val="000000"/>
                  </a:solidFill>
                  <a:latin typeface="Consolas" panose="020B0609020204030204" pitchFamily="49" charset="0"/>
                  <a:cs typeface="Courier New" panose="02070309020205020404" pitchFamily="49" charset="0"/>
                </a:rPr>
                <a:t>mysqldbsrv.database.windows.net</a:t>
              </a:r>
            </a:p>
          </p:txBody>
        </p:sp>
        <p:sp>
          <p:nvSpPr>
            <p:cNvPr id="20" name="TextBox 19">
              <a:extLst>
                <a:ext uri="{FF2B5EF4-FFF2-40B4-BE49-F238E27FC236}">
                  <a16:creationId xmlns:a16="http://schemas.microsoft.com/office/drawing/2014/main" id="{9E862945-B9C0-4DD7-AFF7-52965B703ACC}"/>
                </a:ext>
              </a:extLst>
            </p:cNvPr>
            <p:cNvSpPr txBox="1"/>
            <p:nvPr/>
          </p:nvSpPr>
          <p:spPr>
            <a:xfrm flipH="1">
              <a:off x="603729" y="2596017"/>
              <a:ext cx="3963420" cy="492443"/>
            </a:xfrm>
            <a:prstGeom prst="rect">
              <a:avLst/>
            </a:prstGeom>
            <a:noFill/>
          </p:spPr>
          <p:txBody>
            <a:bodyPr wrap="square" lIns="0" tIns="0" rIns="0" bIns="0" rtlCol="0">
              <a:spAutoFit/>
            </a:bodyPr>
            <a:lstStyle/>
            <a:p>
              <a:pPr defTabSz="914225">
                <a:defRPr/>
              </a:pPr>
              <a:r>
                <a:rPr lang="de-DE" sz="1372" dirty="0">
                  <a:solidFill>
                    <a:srgbClr val="000000"/>
                  </a:solidFill>
                  <a:latin typeface="Consolas" panose="020B0609020204030204" pitchFamily="49" charset="0"/>
                  <a:cs typeface="Courier New" panose="02070309020205020404" pitchFamily="49" charset="0"/>
                </a:rPr>
                <a:t>westus1-a.control.database.windows.net</a:t>
              </a:r>
            </a:p>
            <a:p>
              <a:pPr defTabSz="914225">
                <a:defRPr/>
              </a:pPr>
              <a:r>
                <a:rPr lang="de-DE" sz="1372" dirty="0">
                  <a:solidFill>
                    <a:srgbClr val="000000"/>
                  </a:solidFill>
                  <a:latin typeface="Consolas" panose="020B0609020204030204" pitchFamily="49" charset="0"/>
                  <a:cs typeface="Courier New" panose="02070309020205020404" pitchFamily="49" charset="0"/>
                </a:rPr>
                <a:t>104.42.238.205,</a:t>
              </a:r>
              <a:r>
                <a:rPr lang="de-DE" sz="1730" b="1" dirty="0">
                  <a:solidFill>
                    <a:srgbClr val="000000"/>
                  </a:solidFill>
                  <a:latin typeface="Consolas" panose="020B0609020204030204" pitchFamily="49" charset="0"/>
                  <a:cs typeface="Courier New" panose="02070309020205020404" pitchFamily="49" charset="0"/>
                </a:rPr>
                <a:t>1433</a:t>
              </a:r>
            </a:p>
          </p:txBody>
        </p:sp>
        <p:pic>
          <p:nvPicPr>
            <p:cNvPr id="10" name="Graphic 9" descr="Symbol eines Computerbildschirms mit dem Wort „SQL“">
              <a:extLst>
                <a:ext uri="{FF2B5EF4-FFF2-40B4-BE49-F238E27FC236}">
                  <a16:creationId xmlns:a16="http://schemas.microsoft.com/office/drawing/2014/main" id="{23EF2B9D-7E6F-4D66-85D6-D763F27D2F62}"/>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1971" y="3675391"/>
              <a:ext cx="788876" cy="784473"/>
            </a:xfrm>
            <a:prstGeom prst="rect">
              <a:avLst/>
            </a:prstGeom>
          </p:spPr>
        </p:pic>
        <p:sp>
          <p:nvSpPr>
            <p:cNvPr id="30" name="Rectangle 29">
              <a:extLst>
                <a:ext uri="{FF2B5EF4-FFF2-40B4-BE49-F238E27FC236}">
                  <a16:creationId xmlns:a16="http://schemas.microsoft.com/office/drawing/2014/main" id="{C8D7DDBD-568E-4661-814B-2A7C167DA4C8}"/>
                </a:ext>
                <a:ext uri="{C183D7F6-B498-43B3-948B-1728B52AA6E4}">
                  <adec:decorative xmlns:adec="http://schemas.microsoft.com/office/drawing/2017/decorative" val="0"/>
                </a:ext>
              </a:extLst>
            </p:cNvPr>
            <p:cNvSpPr/>
            <p:nvPr/>
          </p:nvSpPr>
          <p:spPr>
            <a:xfrm>
              <a:off x="4846330" y="1675597"/>
              <a:ext cx="7059003" cy="4233460"/>
            </a:xfrm>
            <a:prstGeom prst="rect">
              <a:avLst/>
            </a:prstGeom>
            <a:noFill/>
            <a:ln w="127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225">
                <a:defRPr/>
              </a:pPr>
              <a:r>
                <a:rPr lang="de-DE" sz="1568">
                  <a:solidFill>
                    <a:srgbClr val="000000"/>
                  </a:solidFill>
                  <a:latin typeface="Segoe UI Semibold"/>
                </a:rPr>
                <a:t>USA, Westen</a:t>
              </a:r>
            </a:p>
          </p:txBody>
        </p:sp>
        <p:sp>
          <p:nvSpPr>
            <p:cNvPr id="27" name="Rectangle 26">
              <a:extLst>
                <a:ext uri="{FF2B5EF4-FFF2-40B4-BE49-F238E27FC236}">
                  <a16:creationId xmlns:a16="http://schemas.microsoft.com/office/drawing/2014/main" id="{5B0B6B24-7472-455A-9391-1D6279767582}"/>
                </a:ext>
              </a:extLst>
            </p:cNvPr>
            <p:cNvSpPr/>
            <p:nvPr/>
          </p:nvSpPr>
          <p:spPr>
            <a:xfrm>
              <a:off x="5714488" y="2060999"/>
              <a:ext cx="1573565" cy="968906"/>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914225">
                <a:defRPr/>
              </a:pPr>
              <a:r>
                <a:rPr lang="de-DE" sz="1200" b="1">
                  <a:solidFill>
                    <a:schemeClr val="tx1"/>
                  </a:solidFill>
                  <a:latin typeface="Consolas" panose="020B0609020204030204" pitchFamily="49" charset="0"/>
                  <a:cs typeface="Courier New" panose="02070309020205020404" pitchFamily="49" charset="0"/>
                </a:rPr>
                <a:t>23.99.34.75</a:t>
              </a:r>
            </a:p>
          </p:txBody>
        </p:sp>
        <p:sp>
          <p:nvSpPr>
            <p:cNvPr id="28" name="Rectangle 27">
              <a:extLst>
                <a:ext uri="{FF2B5EF4-FFF2-40B4-BE49-F238E27FC236}">
                  <a16:creationId xmlns:a16="http://schemas.microsoft.com/office/drawing/2014/main" id="{91C1615A-DBED-44BA-B4BA-79804F3DDDC9}"/>
                </a:ext>
              </a:extLst>
            </p:cNvPr>
            <p:cNvSpPr/>
            <p:nvPr/>
          </p:nvSpPr>
          <p:spPr>
            <a:xfrm>
              <a:off x="5865481" y="2193120"/>
              <a:ext cx="610583" cy="547346"/>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de-DE" sz="1568">
                  <a:solidFill>
                    <a:schemeClr val="bg1"/>
                  </a:solidFill>
                  <a:latin typeface="+mj-lt"/>
                </a:rPr>
                <a:t>AL</a:t>
              </a:r>
            </a:p>
          </p:txBody>
        </p:sp>
        <p:sp>
          <p:nvSpPr>
            <p:cNvPr id="29" name="Rectangle 28">
              <a:extLst>
                <a:ext uri="{FF2B5EF4-FFF2-40B4-BE49-F238E27FC236}">
                  <a16:creationId xmlns:a16="http://schemas.microsoft.com/office/drawing/2014/main" id="{2887EBDF-4957-4C65-B12F-01A1F19EB129}"/>
                </a:ext>
              </a:extLst>
            </p:cNvPr>
            <p:cNvSpPr/>
            <p:nvPr/>
          </p:nvSpPr>
          <p:spPr>
            <a:xfrm>
              <a:off x="6538255" y="2190556"/>
              <a:ext cx="610583" cy="547346"/>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568" dirty="0">
                <a:solidFill>
                  <a:schemeClr val="bg1"/>
                </a:solidFill>
                <a:latin typeface="+mj-lt"/>
              </a:endParaRPr>
            </a:p>
            <a:p>
              <a:pPr algn="ctr" defTabSz="914225">
                <a:defRPr/>
              </a:pPr>
              <a:r>
                <a:rPr lang="de-DE" sz="1568">
                  <a:solidFill>
                    <a:schemeClr val="bg1"/>
                  </a:solidFill>
                  <a:latin typeface="+mj-lt"/>
                </a:rPr>
                <a:t>AL</a:t>
              </a:r>
            </a:p>
            <a:p>
              <a:pPr algn="ctr" defTabSz="914225">
                <a:defRPr/>
              </a:pPr>
              <a:endParaRPr lang="en-US" sz="1568" dirty="0">
                <a:solidFill>
                  <a:schemeClr val="bg1"/>
                </a:solidFill>
                <a:latin typeface="+mj-lt"/>
              </a:endParaRPr>
            </a:p>
          </p:txBody>
        </p:sp>
        <p:sp>
          <p:nvSpPr>
            <p:cNvPr id="4" name="Rectangle 3">
              <a:extLst>
                <a:ext uri="{FF2B5EF4-FFF2-40B4-BE49-F238E27FC236}">
                  <a16:creationId xmlns:a16="http://schemas.microsoft.com/office/drawing/2014/main" id="{E47D4396-D35C-4A97-A3D0-F288FD90BB21}"/>
                </a:ext>
              </a:extLst>
            </p:cNvPr>
            <p:cNvSpPr/>
            <p:nvPr/>
          </p:nvSpPr>
          <p:spPr>
            <a:xfrm>
              <a:off x="5714488" y="3212050"/>
              <a:ext cx="1573565" cy="2161181"/>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225">
                <a:defRPr/>
              </a:pPr>
              <a:r>
                <a:rPr lang="de-DE" sz="1200" b="1">
                  <a:solidFill>
                    <a:schemeClr val="tx1"/>
                  </a:solidFill>
                  <a:latin typeface="Consolas" panose="020B0609020204030204" pitchFamily="49" charset="0"/>
                  <a:cs typeface="Courier New" panose="02070309020205020404" pitchFamily="49" charset="0"/>
                </a:rPr>
                <a:t>104.42.238.205</a:t>
              </a:r>
            </a:p>
          </p:txBody>
        </p:sp>
        <p:sp>
          <p:nvSpPr>
            <p:cNvPr id="5" name="Rectangle 4">
              <a:extLst>
                <a:ext uri="{FF2B5EF4-FFF2-40B4-BE49-F238E27FC236}">
                  <a16:creationId xmlns:a16="http://schemas.microsoft.com/office/drawing/2014/main" id="{9052ECD2-036D-4389-8B67-77C3360BE5EC}"/>
                </a:ext>
              </a:extLst>
            </p:cNvPr>
            <p:cNvSpPr/>
            <p:nvPr/>
          </p:nvSpPr>
          <p:spPr>
            <a:xfrm>
              <a:off x="5865481" y="3318966"/>
              <a:ext cx="610583" cy="547347"/>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de-DE" sz="1568">
                  <a:solidFill>
                    <a:schemeClr val="bg1"/>
                  </a:solidFill>
                  <a:latin typeface="+mj-lt"/>
                </a:rPr>
                <a:t>AL</a:t>
              </a:r>
            </a:p>
          </p:txBody>
        </p:sp>
        <p:sp>
          <p:nvSpPr>
            <p:cNvPr id="6" name="Rectangle 5">
              <a:extLst>
                <a:ext uri="{FF2B5EF4-FFF2-40B4-BE49-F238E27FC236}">
                  <a16:creationId xmlns:a16="http://schemas.microsoft.com/office/drawing/2014/main" id="{E01CAAB5-BD4F-4785-8F72-D4A023196758}"/>
                </a:ext>
              </a:extLst>
            </p:cNvPr>
            <p:cNvSpPr/>
            <p:nvPr/>
          </p:nvSpPr>
          <p:spPr>
            <a:xfrm>
              <a:off x="6538255" y="3316402"/>
              <a:ext cx="610583" cy="547347"/>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568" dirty="0">
                <a:solidFill>
                  <a:schemeClr val="bg1"/>
                </a:solidFill>
                <a:latin typeface="+mj-lt"/>
              </a:endParaRPr>
            </a:p>
            <a:p>
              <a:pPr algn="ctr" defTabSz="914225">
                <a:defRPr/>
              </a:pPr>
              <a:r>
                <a:rPr lang="de-DE" sz="1568">
                  <a:solidFill>
                    <a:schemeClr val="bg1"/>
                  </a:solidFill>
                  <a:latin typeface="+mj-lt"/>
                </a:rPr>
                <a:t>AL</a:t>
              </a:r>
            </a:p>
            <a:p>
              <a:pPr algn="ctr" defTabSz="914225">
                <a:defRPr/>
              </a:pPr>
              <a:endParaRPr lang="en-US" sz="1568" dirty="0">
                <a:solidFill>
                  <a:schemeClr val="bg1"/>
                </a:solidFill>
                <a:latin typeface="+mj-lt"/>
              </a:endParaRPr>
            </a:p>
          </p:txBody>
        </p:sp>
        <p:sp>
          <p:nvSpPr>
            <p:cNvPr id="7" name="Rectangle 6">
              <a:extLst>
                <a:ext uri="{FF2B5EF4-FFF2-40B4-BE49-F238E27FC236}">
                  <a16:creationId xmlns:a16="http://schemas.microsoft.com/office/drawing/2014/main" id="{A45F2417-5A88-4346-BF7E-D3B15B295DEE}"/>
                </a:ext>
              </a:extLst>
            </p:cNvPr>
            <p:cNvSpPr/>
            <p:nvPr/>
          </p:nvSpPr>
          <p:spPr>
            <a:xfrm>
              <a:off x="5865481" y="3915497"/>
              <a:ext cx="610583" cy="547347"/>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de-DE" sz="1568">
                  <a:solidFill>
                    <a:schemeClr val="bg1"/>
                  </a:solidFill>
                  <a:latin typeface="+mj-lt"/>
                </a:rPr>
                <a:t>AL</a:t>
              </a:r>
            </a:p>
          </p:txBody>
        </p:sp>
        <p:sp>
          <p:nvSpPr>
            <p:cNvPr id="8" name="Rectangle 7">
              <a:extLst>
                <a:ext uri="{FF2B5EF4-FFF2-40B4-BE49-F238E27FC236}">
                  <a16:creationId xmlns:a16="http://schemas.microsoft.com/office/drawing/2014/main" id="{8E872A6B-5412-4881-9E12-1E32140C8CCD}"/>
                </a:ext>
              </a:extLst>
            </p:cNvPr>
            <p:cNvSpPr/>
            <p:nvPr/>
          </p:nvSpPr>
          <p:spPr>
            <a:xfrm>
              <a:off x="5865481" y="4503626"/>
              <a:ext cx="610583" cy="547347"/>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de-DE" sz="1568">
                  <a:solidFill>
                    <a:schemeClr val="bg1"/>
                  </a:solidFill>
                  <a:latin typeface="+mj-lt"/>
                </a:rPr>
                <a:t>AL</a:t>
              </a:r>
            </a:p>
          </p:txBody>
        </p:sp>
        <p:sp>
          <p:nvSpPr>
            <p:cNvPr id="9" name="Rectangle 8">
              <a:extLst>
                <a:ext uri="{FF2B5EF4-FFF2-40B4-BE49-F238E27FC236}">
                  <a16:creationId xmlns:a16="http://schemas.microsoft.com/office/drawing/2014/main" id="{6702EEED-EE54-4343-9DB9-0570D836C80B}"/>
                </a:ext>
              </a:extLst>
            </p:cNvPr>
            <p:cNvSpPr/>
            <p:nvPr/>
          </p:nvSpPr>
          <p:spPr>
            <a:xfrm>
              <a:off x="6538255" y="4501060"/>
              <a:ext cx="610583" cy="547347"/>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568" dirty="0">
                <a:solidFill>
                  <a:schemeClr val="bg1"/>
                </a:solidFill>
                <a:latin typeface="+mj-lt"/>
              </a:endParaRPr>
            </a:p>
            <a:p>
              <a:pPr algn="ctr" defTabSz="914225">
                <a:defRPr/>
              </a:pPr>
              <a:r>
                <a:rPr lang="de-DE" sz="1568">
                  <a:solidFill>
                    <a:schemeClr val="bg1"/>
                  </a:solidFill>
                  <a:latin typeface="+mj-lt"/>
                </a:rPr>
                <a:t>AL</a:t>
              </a:r>
            </a:p>
            <a:p>
              <a:pPr algn="ctr" defTabSz="914225">
                <a:defRPr/>
              </a:pPr>
              <a:endParaRPr lang="en-US" sz="1568" dirty="0">
                <a:solidFill>
                  <a:schemeClr val="bg1"/>
                </a:solidFill>
                <a:latin typeface="+mj-lt"/>
              </a:endParaRPr>
            </a:p>
          </p:txBody>
        </p:sp>
        <p:sp>
          <p:nvSpPr>
            <p:cNvPr id="37" name="Rectangle 36">
              <a:extLst>
                <a:ext uri="{FF2B5EF4-FFF2-40B4-BE49-F238E27FC236}">
                  <a16:creationId xmlns:a16="http://schemas.microsoft.com/office/drawing/2014/main" id="{443191FC-3312-4BC2-BA6A-DEB326506486}"/>
                </a:ext>
                <a:ext uri="{C183D7F6-B498-43B3-948B-1728B52AA6E4}">
                  <adec:decorative xmlns:adec="http://schemas.microsoft.com/office/drawing/2017/decorative" val="1"/>
                </a:ext>
              </a:extLst>
            </p:cNvPr>
            <p:cNvSpPr/>
            <p:nvPr/>
          </p:nvSpPr>
          <p:spPr>
            <a:xfrm>
              <a:off x="8401097" y="1759453"/>
              <a:ext cx="3374689" cy="1952770"/>
            </a:xfrm>
            <a:prstGeom prst="rect">
              <a:avLst/>
            </a:prstGeom>
            <a:ln w="19050">
              <a:solidFill>
                <a:schemeClr val="bg1">
                  <a:lumMod val="7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b"/>
            <a:lstStyle/>
            <a:p>
              <a:pPr defTabSz="914225">
                <a:defRPr/>
              </a:pPr>
              <a:endParaRPr lang="en-US" sz="1600" dirty="0">
                <a:solidFill>
                  <a:srgbClr val="000000"/>
                </a:solidFill>
                <a:latin typeface="Segoe UI"/>
              </a:endParaRPr>
            </a:p>
          </p:txBody>
        </p:sp>
        <p:pic>
          <p:nvPicPr>
            <p:cNvPr id="64" name="Graphic 63" descr="Azure SQL-Datenbank-Symbol">
              <a:extLst>
                <a:ext uri="{FF2B5EF4-FFF2-40B4-BE49-F238E27FC236}">
                  <a16:creationId xmlns:a16="http://schemas.microsoft.com/office/drawing/2014/main" id="{617A2BD0-644A-4195-8381-A9FC5A8A2753}"/>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8516738" y="1971721"/>
              <a:ext cx="500027" cy="497237"/>
            </a:xfrm>
            <a:prstGeom prst="rect">
              <a:avLst/>
            </a:prstGeom>
          </p:spPr>
        </p:pic>
        <p:pic>
          <p:nvPicPr>
            <p:cNvPr id="60" name="Graphic 59" descr="Azure SQL-Datenbank-Symbol">
              <a:extLst>
                <a:ext uri="{FF2B5EF4-FFF2-40B4-BE49-F238E27FC236}">
                  <a16:creationId xmlns:a16="http://schemas.microsoft.com/office/drawing/2014/main" id="{0D65BE01-3F63-498E-BA0B-34C9CDD2CD65}"/>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8953634" y="1971721"/>
              <a:ext cx="500027" cy="497237"/>
            </a:xfrm>
            <a:prstGeom prst="rect">
              <a:avLst/>
            </a:prstGeom>
          </p:spPr>
        </p:pic>
        <p:pic>
          <p:nvPicPr>
            <p:cNvPr id="66" name="Graphic 65" descr="Azure SQL-Datenbank-Symbol">
              <a:extLst>
                <a:ext uri="{FF2B5EF4-FFF2-40B4-BE49-F238E27FC236}">
                  <a16:creationId xmlns:a16="http://schemas.microsoft.com/office/drawing/2014/main" id="{F18210B4-E856-47A3-B443-E289D19DF2DC}"/>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9390529" y="1971721"/>
              <a:ext cx="500027" cy="497237"/>
            </a:xfrm>
            <a:prstGeom prst="rect">
              <a:avLst/>
            </a:prstGeom>
          </p:spPr>
        </p:pic>
        <p:pic>
          <p:nvPicPr>
            <p:cNvPr id="65" name="Graphic 64" descr="Azure SQL-Datenbank-Symbol">
              <a:extLst>
                <a:ext uri="{FF2B5EF4-FFF2-40B4-BE49-F238E27FC236}">
                  <a16:creationId xmlns:a16="http://schemas.microsoft.com/office/drawing/2014/main" id="{C6BE40C3-C9B5-49F7-BB24-EE23104E18B1}"/>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10545900" y="2169952"/>
              <a:ext cx="713743" cy="709759"/>
            </a:xfrm>
            <a:prstGeom prst="rect">
              <a:avLst/>
            </a:prstGeom>
          </p:spPr>
        </p:pic>
        <p:pic>
          <p:nvPicPr>
            <p:cNvPr id="69" name="Graphic 68" descr="Azure SQL-Datenbank-Symbol">
              <a:extLst>
                <a:ext uri="{FF2B5EF4-FFF2-40B4-BE49-F238E27FC236}">
                  <a16:creationId xmlns:a16="http://schemas.microsoft.com/office/drawing/2014/main" id="{774020FD-9148-4C24-BDE4-CADBB39D8963}"/>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8516738" y="2989913"/>
              <a:ext cx="500027" cy="497237"/>
            </a:xfrm>
            <a:prstGeom prst="rect">
              <a:avLst/>
            </a:prstGeom>
          </p:spPr>
        </p:pic>
        <p:pic>
          <p:nvPicPr>
            <p:cNvPr id="61" name="Graphic 60" descr="Azure SQL-Datenbank-Symbol">
              <a:extLst>
                <a:ext uri="{FF2B5EF4-FFF2-40B4-BE49-F238E27FC236}">
                  <a16:creationId xmlns:a16="http://schemas.microsoft.com/office/drawing/2014/main" id="{27A2E89E-22E0-447F-A61E-435D34077DED}"/>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8953634" y="2989913"/>
              <a:ext cx="500027" cy="497237"/>
            </a:xfrm>
            <a:prstGeom prst="rect">
              <a:avLst/>
            </a:prstGeom>
          </p:spPr>
        </p:pic>
        <p:pic>
          <p:nvPicPr>
            <p:cNvPr id="63" name="Graphic 62" descr="Azure SQL-Datenbank-Symbol">
              <a:extLst>
                <a:ext uri="{FF2B5EF4-FFF2-40B4-BE49-F238E27FC236}">
                  <a16:creationId xmlns:a16="http://schemas.microsoft.com/office/drawing/2014/main" id="{8D6D7D18-EC4C-4339-8DE7-BBCF9C5D59B3}"/>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10506059" y="2989913"/>
              <a:ext cx="500027" cy="497237"/>
            </a:xfrm>
            <a:prstGeom prst="rect">
              <a:avLst/>
            </a:prstGeom>
          </p:spPr>
        </p:pic>
        <p:pic>
          <p:nvPicPr>
            <p:cNvPr id="62" name="Graphic 61" descr="Azure SQL-Datenbank-Symbol">
              <a:extLst>
                <a:ext uri="{FF2B5EF4-FFF2-40B4-BE49-F238E27FC236}">
                  <a16:creationId xmlns:a16="http://schemas.microsoft.com/office/drawing/2014/main" id="{2F39C9E1-9792-4ECA-A23F-F99303C8B7A4}"/>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10942955" y="2989913"/>
              <a:ext cx="500027" cy="497237"/>
            </a:xfrm>
            <a:prstGeom prst="rect">
              <a:avLst/>
            </a:prstGeom>
          </p:spPr>
        </p:pic>
        <p:sp>
          <p:nvSpPr>
            <p:cNvPr id="54" name="Rectangle 53">
              <a:extLst>
                <a:ext uri="{FF2B5EF4-FFF2-40B4-BE49-F238E27FC236}">
                  <a16:creationId xmlns:a16="http://schemas.microsoft.com/office/drawing/2014/main" id="{4E9934DE-99F6-4160-9A57-9063C84FA1C6}"/>
                </a:ext>
                <a:ext uri="{C183D7F6-B498-43B3-948B-1728B52AA6E4}">
                  <adec:decorative xmlns:adec="http://schemas.microsoft.com/office/drawing/2017/decorative" val="1"/>
                </a:ext>
              </a:extLst>
            </p:cNvPr>
            <p:cNvSpPr/>
            <p:nvPr/>
          </p:nvSpPr>
          <p:spPr>
            <a:xfrm>
              <a:off x="8411927" y="3828840"/>
              <a:ext cx="3374689" cy="1996212"/>
            </a:xfrm>
            <a:prstGeom prst="rect">
              <a:avLst/>
            </a:prstGeom>
            <a:ln w="19050">
              <a:solidFill>
                <a:schemeClr val="bg1">
                  <a:lumMod val="7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b"/>
            <a:lstStyle/>
            <a:p>
              <a:pPr defTabSz="914225">
                <a:defRPr/>
              </a:pPr>
              <a:endParaRPr lang="en-US" sz="1600" dirty="0">
                <a:solidFill>
                  <a:srgbClr val="000000"/>
                </a:solidFill>
                <a:latin typeface="Segoe UI"/>
              </a:endParaRPr>
            </a:p>
          </p:txBody>
        </p:sp>
        <p:pic>
          <p:nvPicPr>
            <p:cNvPr id="68" name="Graphic 67" descr="Azure SQL-Datenbank-Symbol">
              <a:extLst>
                <a:ext uri="{FF2B5EF4-FFF2-40B4-BE49-F238E27FC236}">
                  <a16:creationId xmlns:a16="http://schemas.microsoft.com/office/drawing/2014/main" id="{15B045F9-28BE-4183-A6DB-FCA597D7FBAC}"/>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8635851" y="4254206"/>
              <a:ext cx="713743" cy="709759"/>
            </a:xfrm>
            <a:prstGeom prst="rect">
              <a:avLst/>
            </a:prstGeom>
          </p:spPr>
        </p:pic>
        <p:pic>
          <p:nvPicPr>
            <p:cNvPr id="67" name="Graphic 66" descr="Azure SQL-Datenbank-Symbol">
              <a:extLst>
                <a:ext uri="{FF2B5EF4-FFF2-40B4-BE49-F238E27FC236}">
                  <a16:creationId xmlns:a16="http://schemas.microsoft.com/office/drawing/2014/main" id="{B78D8676-A89C-4693-8295-BE1DBC830095}"/>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10157635" y="4254206"/>
              <a:ext cx="713743" cy="709759"/>
            </a:xfrm>
            <a:prstGeom prst="rect">
              <a:avLst/>
            </a:prstGeom>
          </p:spPr>
        </p:pic>
        <p:pic>
          <p:nvPicPr>
            <p:cNvPr id="70" name="Graphic 69" descr="Azure SQL-Datenbank-Symbol">
              <a:extLst>
                <a:ext uri="{FF2B5EF4-FFF2-40B4-BE49-F238E27FC236}">
                  <a16:creationId xmlns:a16="http://schemas.microsoft.com/office/drawing/2014/main" id="{91EF6131-6827-4EEE-A523-69505C921CCC}"/>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8657405" y="5255016"/>
              <a:ext cx="500027" cy="497237"/>
            </a:xfrm>
            <a:prstGeom prst="rect">
              <a:avLst/>
            </a:prstGeom>
          </p:spPr>
        </p:pic>
        <p:pic>
          <p:nvPicPr>
            <p:cNvPr id="71" name="Graphic 70" descr="Azure SQL-Datenbank-Symbol">
              <a:extLst>
                <a:ext uri="{FF2B5EF4-FFF2-40B4-BE49-F238E27FC236}">
                  <a16:creationId xmlns:a16="http://schemas.microsoft.com/office/drawing/2014/main" id="{8D4C076C-CFE7-470A-91F3-2AA572E817B3}"/>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9094301" y="5255016"/>
              <a:ext cx="500027" cy="497237"/>
            </a:xfrm>
            <a:prstGeom prst="rect">
              <a:avLst/>
            </a:prstGeom>
          </p:spPr>
        </p:pic>
        <p:pic>
          <p:nvPicPr>
            <p:cNvPr id="73" name="Graphic 72" descr="Azure SQL-Datenbank-Symbol">
              <a:extLst>
                <a:ext uri="{FF2B5EF4-FFF2-40B4-BE49-F238E27FC236}">
                  <a16:creationId xmlns:a16="http://schemas.microsoft.com/office/drawing/2014/main" id="{1B5782FA-A0BA-4EC4-8D47-60438F6BBA6E}"/>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10179189" y="5255015"/>
              <a:ext cx="500027" cy="497237"/>
            </a:xfrm>
            <a:prstGeom prst="rect">
              <a:avLst/>
            </a:prstGeom>
          </p:spPr>
        </p:pic>
        <p:pic>
          <p:nvPicPr>
            <p:cNvPr id="74" name="Graphic 73" descr="Azure SQL-Datenbank-Symbol">
              <a:extLst>
                <a:ext uri="{FF2B5EF4-FFF2-40B4-BE49-F238E27FC236}">
                  <a16:creationId xmlns:a16="http://schemas.microsoft.com/office/drawing/2014/main" id="{7B04D676-5D78-4B18-A887-4433DEBF928D}"/>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10616084" y="5255015"/>
              <a:ext cx="500027" cy="497237"/>
            </a:xfrm>
            <a:prstGeom prst="rect">
              <a:avLst/>
            </a:prstGeom>
          </p:spPr>
        </p:pic>
        <p:pic>
          <p:nvPicPr>
            <p:cNvPr id="75" name="Graphic 74" descr="Azure SQL-Datenbank-Symbol">
              <a:extLst>
                <a:ext uri="{FF2B5EF4-FFF2-40B4-BE49-F238E27FC236}">
                  <a16:creationId xmlns:a16="http://schemas.microsoft.com/office/drawing/2014/main" id="{24086E33-177D-4E39-8053-FC79554BD402}"/>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11069783" y="5255015"/>
              <a:ext cx="500027" cy="497237"/>
            </a:xfrm>
            <a:prstGeom prst="rect">
              <a:avLst/>
            </a:prstGeom>
          </p:spPr>
        </p:pic>
      </p:grpSp>
      <p:grpSp>
        <p:nvGrpSpPr>
          <p:cNvPr id="12" name="Group 11" descr="Client, der eine Verbindung vom Proxy zum Gateway herstellt, das zur SQL-Datenbank umleitet">
            <a:extLst>
              <a:ext uri="{FF2B5EF4-FFF2-40B4-BE49-F238E27FC236}">
                <a16:creationId xmlns:a16="http://schemas.microsoft.com/office/drawing/2014/main" id="{90322B43-864A-41C4-B835-DB99DDD28BD0}"/>
              </a:ext>
              <a:ext uri="{C183D7F6-B498-43B3-948B-1728B52AA6E4}">
                <adec:decorative xmlns:adec="http://schemas.microsoft.com/office/drawing/2017/decorative" val="0"/>
              </a:ext>
            </a:extLst>
          </p:cNvPr>
          <p:cNvGrpSpPr/>
          <p:nvPr/>
        </p:nvGrpSpPr>
        <p:grpSpPr>
          <a:xfrm>
            <a:off x="2167387" y="2108681"/>
            <a:ext cx="8225698" cy="1638375"/>
            <a:chOff x="2210847" y="2150465"/>
            <a:chExt cx="8390641" cy="1671229"/>
          </a:xfrm>
        </p:grpSpPr>
        <p:cxnSp>
          <p:nvCxnSpPr>
            <p:cNvPr id="19" name="Straight Connector 18" descr="Arrow pointing right">
              <a:extLst>
                <a:ext uri="{FF2B5EF4-FFF2-40B4-BE49-F238E27FC236}">
                  <a16:creationId xmlns:a16="http://schemas.microsoft.com/office/drawing/2014/main" id="{372241DB-9F11-415E-BBC2-7FB523F5F300}"/>
                </a:ext>
              </a:extLst>
            </p:cNvPr>
            <p:cNvCxnSpPr>
              <a:cxnSpLocks/>
              <a:endCxn id="7" idx="1"/>
            </p:cNvCxnSpPr>
            <p:nvPr/>
          </p:nvCxnSpPr>
          <p:spPr>
            <a:xfrm flipV="1">
              <a:off x="2210847" y="3821499"/>
              <a:ext cx="3654634" cy="195"/>
            </a:xfrm>
            <a:prstGeom prst="line">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1B2FCBA-D515-40AA-8E84-749192982EC5}"/>
                </a:ext>
              </a:extLst>
            </p:cNvPr>
            <p:cNvSpPr txBox="1"/>
            <p:nvPr/>
          </p:nvSpPr>
          <p:spPr>
            <a:xfrm>
              <a:off x="2334118" y="3514706"/>
              <a:ext cx="445763" cy="219740"/>
            </a:xfrm>
            <a:prstGeom prst="rect">
              <a:avLst/>
            </a:prstGeom>
            <a:noFill/>
            <a:ln w="12700">
              <a:noFill/>
            </a:ln>
          </p:spPr>
          <p:txBody>
            <a:bodyPr wrap="none" lIns="0" tIns="0" rIns="0" bIns="0" rtlCol="0">
              <a:spAutoFit/>
            </a:bodyPr>
            <a:lstStyle/>
            <a:p>
              <a:pPr defTabSz="914225">
                <a:defRPr/>
              </a:pPr>
              <a:r>
                <a:rPr lang="de-DE" sz="1400">
                  <a:solidFill>
                    <a:srgbClr val="000000"/>
                  </a:solidFill>
                </a:rPr>
                <a:t>Proxy</a:t>
              </a:r>
            </a:p>
          </p:txBody>
        </p:sp>
        <p:cxnSp>
          <p:nvCxnSpPr>
            <p:cNvPr id="16" name="Connector: Elbow 15" descr="Arrow pointing right">
              <a:extLst>
                <a:ext uri="{FF2B5EF4-FFF2-40B4-BE49-F238E27FC236}">
                  <a16:creationId xmlns:a16="http://schemas.microsoft.com/office/drawing/2014/main" id="{CA3ED39E-C039-49C0-AD99-9D4B38B2CE5D}"/>
                </a:ext>
              </a:extLst>
            </p:cNvPr>
            <p:cNvCxnSpPr>
              <a:cxnSpLocks/>
              <a:stCxn id="7" idx="3"/>
            </p:cNvCxnSpPr>
            <p:nvPr/>
          </p:nvCxnSpPr>
          <p:spPr>
            <a:xfrm flipV="1">
              <a:off x="6476063" y="2150465"/>
              <a:ext cx="4125425" cy="1671027"/>
            </a:xfrm>
            <a:prstGeom prst="bentConnector3">
              <a:avLst>
                <a:gd name="adj1" fmla="val 33096"/>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 name="Group 10" descr="Der Client stellt eine Verbindung vom Proxy zum Gateway her, das zurück zum Client umgeleitet wird. ">
            <a:extLst>
              <a:ext uri="{FF2B5EF4-FFF2-40B4-BE49-F238E27FC236}">
                <a16:creationId xmlns:a16="http://schemas.microsoft.com/office/drawing/2014/main" id="{9D5C85EC-1F4E-4B2A-80D4-7FE2F4CDC2F9}"/>
              </a:ext>
            </a:extLst>
          </p:cNvPr>
          <p:cNvGrpSpPr/>
          <p:nvPr/>
        </p:nvGrpSpPr>
        <p:grpSpPr>
          <a:xfrm>
            <a:off x="1788074" y="3809558"/>
            <a:ext cx="3962105" cy="716195"/>
            <a:chOff x="1823928" y="4046641"/>
            <a:chExt cx="4041553" cy="730557"/>
          </a:xfrm>
        </p:grpSpPr>
        <p:cxnSp>
          <p:nvCxnSpPr>
            <p:cNvPr id="32" name="Connector: Elbow 31" descr="Arrow pointing right">
              <a:extLst>
                <a:ext uri="{FF2B5EF4-FFF2-40B4-BE49-F238E27FC236}">
                  <a16:creationId xmlns:a16="http://schemas.microsoft.com/office/drawing/2014/main" id="{B68520EF-85A1-4D10-A980-3B222E05106B}"/>
                </a:ext>
              </a:extLst>
            </p:cNvPr>
            <p:cNvCxnSpPr>
              <a:cxnSpLocks/>
              <a:endCxn id="8" idx="1"/>
            </p:cNvCxnSpPr>
            <p:nvPr/>
          </p:nvCxnSpPr>
          <p:spPr>
            <a:xfrm>
              <a:off x="1964879" y="4250836"/>
              <a:ext cx="3900602" cy="158799"/>
            </a:xfrm>
            <a:prstGeom prst="bentConnector3">
              <a:avLst>
                <a:gd name="adj1" fmla="val 28"/>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08DCAA8-9450-4696-BC7D-247719E6160A}"/>
                </a:ext>
              </a:extLst>
            </p:cNvPr>
            <p:cNvSpPr txBox="1"/>
            <p:nvPr/>
          </p:nvSpPr>
          <p:spPr>
            <a:xfrm>
              <a:off x="2210847" y="4046641"/>
              <a:ext cx="1769239" cy="318286"/>
            </a:xfrm>
            <a:prstGeom prst="rect">
              <a:avLst/>
            </a:prstGeom>
            <a:noFill/>
          </p:spPr>
          <p:txBody>
            <a:bodyPr wrap="none" rtlCol="0">
              <a:spAutoFit/>
            </a:bodyPr>
            <a:lstStyle/>
            <a:p>
              <a:pPr defTabSz="914225">
                <a:defRPr/>
              </a:pPr>
              <a:r>
                <a:rPr lang="de-DE" sz="1400">
                  <a:solidFill>
                    <a:srgbClr val="000000"/>
                  </a:solidFill>
                </a:rPr>
                <a:t>(1) redirect-find-db</a:t>
              </a:r>
            </a:p>
          </p:txBody>
        </p:sp>
        <p:cxnSp>
          <p:nvCxnSpPr>
            <p:cNvPr id="34" name="Connector: Elbow 33" descr="Arrow pointing left">
              <a:extLst>
                <a:ext uri="{FF2B5EF4-FFF2-40B4-BE49-F238E27FC236}">
                  <a16:creationId xmlns:a16="http://schemas.microsoft.com/office/drawing/2014/main" id="{8BE190A0-0FE9-4D89-893A-F10C344C328F}"/>
                </a:ext>
              </a:extLst>
            </p:cNvPr>
            <p:cNvCxnSpPr>
              <a:cxnSpLocks/>
            </p:cNvCxnSpPr>
            <p:nvPr/>
          </p:nvCxnSpPr>
          <p:spPr>
            <a:xfrm>
              <a:off x="1823928" y="4488670"/>
              <a:ext cx="4003106" cy="288528"/>
            </a:xfrm>
            <a:prstGeom prst="bentConnector3">
              <a:avLst>
                <a:gd name="adj1" fmla="val 48"/>
              </a:avLst>
            </a:prstGeom>
            <a:ln w="19050">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6" name="Group 25" descr="Der Client stellt eine Verbindung zur SQL-Datenbank her.">
            <a:extLst>
              <a:ext uri="{FF2B5EF4-FFF2-40B4-BE49-F238E27FC236}">
                <a16:creationId xmlns:a16="http://schemas.microsoft.com/office/drawing/2014/main" id="{4492CC71-028D-4400-84E1-07B6EA74C6CC}"/>
              </a:ext>
            </a:extLst>
          </p:cNvPr>
          <p:cNvGrpSpPr/>
          <p:nvPr/>
        </p:nvGrpSpPr>
        <p:grpSpPr>
          <a:xfrm>
            <a:off x="1586845" y="4109338"/>
            <a:ext cx="6889619" cy="1332062"/>
            <a:chOff x="1618663" y="4558918"/>
            <a:chExt cx="6875180" cy="1358774"/>
          </a:xfrm>
        </p:grpSpPr>
        <p:sp>
          <p:nvSpPr>
            <p:cNvPr id="24" name="TextBox 23">
              <a:extLst>
                <a:ext uri="{FF2B5EF4-FFF2-40B4-BE49-F238E27FC236}">
                  <a16:creationId xmlns:a16="http://schemas.microsoft.com/office/drawing/2014/main" id="{A4DCA01C-33FA-4705-B485-ED560E934161}"/>
                </a:ext>
              </a:extLst>
            </p:cNvPr>
            <p:cNvSpPr txBox="1"/>
            <p:nvPr/>
          </p:nvSpPr>
          <p:spPr>
            <a:xfrm>
              <a:off x="4899319" y="5470315"/>
              <a:ext cx="3438808" cy="447377"/>
            </a:xfrm>
            <a:prstGeom prst="rect">
              <a:avLst/>
            </a:prstGeom>
            <a:noFill/>
          </p:spPr>
          <p:txBody>
            <a:bodyPr wrap="square" rtlCol="0">
              <a:spAutoFit/>
            </a:bodyPr>
            <a:lstStyle/>
            <a:p>
              <a:pPr defTabSz="914225">
                <a:defRPr/>
              </a:pPr>
              <a:r>
                <a:rPr lang="de-DE" sz="1000">
                  <a:solidFill>
                    <a:srgbClr val="000000"/>
                  </a:solidFill>
                  <a:latin typeface="Consolas" panose="020B0609020204030204" pitchFamily="49" charset="0"/>
                  <a:cs typeface="Courier New" panose="02070309020205020404" pitchFamily="49" charset="0"/>
                </a:rPr>
                <a:t>..</a:t>
              </a:r>
              <a:r>
                <a:rPr lang="de-DE" sz="1050">
                  <a:solidFill>
                    <a:srgbClr val="000000"/>
                  </a:solidFill>
                  <a:latin typeface="Consolas" panose="020B0609020204030204" pitchFamily="49" charset="0"/>
                  <a:cs typeface="Courier New" panose="02070309020205020404" pitchFamily="49" charset="0"/>
                </a:rPr>
                <a:t>westus1-a.worker.database.windows.net</a:t>
              </a:r>
            </a:p>
            <a:p>
              <a:pPr defTabSz="914225">
                <a:defRPr/>
              </a:pPr>
              <a:r>
                <a:rPr lang="de-DE" sz="1050">
                  <a:solidFill>
                    <a:srgbClr val="000000"/>
                  </a:solidFill>
                  <a:latin typeface="Consolas" panose="020B0609020204030204" pitchFamily="49" charset="0"/>
                  <a:cs typeface="Courier New" panose="02070309020205020404" pitchFamily="49" charset="0"/>
                </a:rPr>
                <a:t>13.123.237.158, </a:t>
              </a:r>
              <a:r>
                <a:rPr lang="de-DE" sz="1200">
                  <a:solidFill>
                    <a:srgbClr val="000000"/>
                  </a:solidFill>
                  <a:latin typeface="Consolas" panose="020B0609020204030204" pitchFamily="49" charset="0"/>
                  <a:cs typeface="Courier New" panose="02070309020205020404" pitchFamily="49" charset="0"/>
                </a:rPr>
                <a:t>[</a:t>
              </a:r>
              <a:r>
                <a:rPr lang="de-DE" sz="1200" b="1">
                  <a:solidFill>
                    <a:srgbClr val="000000"/>
                  </a:solidFill>
                  <a:latin typeface="Consolas" panose="020B0609020204030204" pitchFamily="49" charset="0"/>
                  <a:cs typeface="Courier New" panose="02070309020205020404" pitchFamily="49" charset="0"/>
                </a:rPr>
                <a:t>11000-11999]</a:t>
              </a:r>
            </a:p>
          </p:txBody>
        </p:sp>
        <p:cxnSp>
          <p:nvCxnSpPr>
            <p:cNvPr id="76" name="Connector: Elbow 75" descr="Arrow pointing right">
              <a:extLst>
                <a:ext uri="{FF2B5EF4-FFF2-40B4-BE49-F238E27FC236}">
                  <a16:creationId xmlns:a16="http://schemas.microsoft.com/office/drawing/2014/main" id="{0B382ADF-8CDC-4F28-957F-DA24AE62FDD4}"/>
                </a:ext>
              </a:extLst>
            </p:cNvPr>
            <p:cNvCxnSpPr>
              <a:cxnSpLocks/>
            </p:cNvCxnSpPr>
            <p:nvPr/>
          </p:nvCxnSpPr>
          <p:spPr>
            <a:xfrm>
              <a:off x="1648322" y="4558918"/>
              <a:ext cx="6845521" cy="896811"/>
            </a:xfrm>
            <a:prstGeom prst="bentConnector3">
              <a:avLst>
                <a:gd name="adj1" fmla="val 20"/>
              </a:avLst>
            </a:prstGeom>
            <a:ln w="1905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66F0B87-4FD3-4C2A-93B4-5E3C255582E3}"/>
                </a:ext>
              </a:extLst>
            </p:cNvPr>
            <p:cNvSpPr txBox="1"/>
            <p:nvPr/>
          </p:nvSpPr>
          <p:spPr>
            <a:xfrm>
              <a:off x="1618663" y="5483130"/>
              <a:ext cx="1572097" cy="307777"/>
            </a:xfrm>
            <a:prstGeom prst="rect">
              <a:avLst/>
            </a:prstGeom>
            <a:noFill/>
            <a:ln>
              <a:noFill/>
            </a:ln>
          </p:spPr>
          <p:txBody>
            <a:bodyPr wrap="none" rtlCol="0">
              <a:spAutoFit/>
            </a:bodyPr>
            <a:lstStyle/>
            <a:p>
              <a:pPr defTabSz="914225">
                <a:defRPr/>
              </a:pPr>
              <a:r>
                <a:rPr lang="de-DE" sz="1372">
                  <a:solidFill>
                    <a:srgbClr val="000000"/>
                  </a:solidFill>
                </a:rPr>
                <a:t>(2) redirect-query</a:t>
              </a:r>
            </a:p>
          </p:txBody>
        </p:sp>
      </p:grpSp>
    </p:spTree>
    <p:extLst>
      <p:ext uri="{BB962C8B-B14F-4D97-AF65-F5344CB8AC3E}">
        <p14:creationId xmlns:p14="http://schemas.microsoft.com/office/powerpoint/2010/main" val="2410119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56F38-CB56-4C25-9834-E745A338A36D}"/>
              </a:ext>
            </a:extLst>
          </p:cNvPr>
          <p:cNvSpPr>
            <a:spLocks noGrp="1"/>
          </p:cNvSpPr>
          <p:nvPr>
            <p:ph type="title"/>
          </p:nvPr>
        </p:nvSpPr>
        <p:spPr/>
        <p:txBody>
          <a:bodyPr/>
          <a:lstStyle/>
          <a:p>
            <a:r>
              <a:rPr lang="de-DE"/>
              <a:t>Netzwerksicherheit - SQL-Datenbank</a:t>
            </a:r>
          </a:p>
        </p:txBody>
      </p:sp>
      <p:sp>
        <p:nvSpPr>
          <p:cNvPr id="21" name="Rectangle 20">
            <a:extLst>
              <a:ext uri="{FF2B5EF4-FFF2-40B4-BE49-F238E27FC236}">
                <a16:creationId xmlns:a16="http://schemas.microsoft.com/office/drawing/2014/main" id="{BA9D74B0-99E0-42AE-978C-DA75C4CA95D7}"/>
              </a:ext>
            </a:extLst>
          </p:cNvPr>
          <p:cNvSpPr/>
          <p:nvPr/>
        </p:nvSpPr>
        <p:spPr>
          <a:xfrm>
            <a:off x="418645" y="1208895"/>
            <a:ext cx="2448048" cy="1024113"/>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4" tIns="89642" rIns="134464" bIns="89642" numCol="1" spcCol="1270" anchor="ctr" anchorCtr="0">
            <a:noAutofit/>
          </a:bodyPr>
          <a:lstStyle/>
          <a:p>
            <a:pPr defTabSz="1263656">
              <a:spcBef>
                <a:spcPct val="0"/>
              </a:spcBef>
              <a:spcAft>
                <a:spcPct val="35000"/>
              </a:spcAft>
            </a:pPr>
            <a:r>
              <a:rPr lang="de-DE" sz="2157">
                <a:solidFill>
                  <a:schemeClr val="tx1"/>
                </a:solidFill>
              </a:rPr>
              <a:t>Zugriff auf Azure-Dienste zulassen.</a:t>
            </a:r>
          </a:p>
        </p:txBody>
      </p:sp>
      <p:sp>
        <p:nvSpPr>
          <p:cNvPr id="22" name="Rectangle 21">
            <a:extLst>
              <a:ext uri="{FF2B5EF4-FFF2-40B4-BE49-F238E27FC236}">
                <a16:creationId xmlns:a16="http://schemas.microsoft.com/office/drawing/2014/main" id="{D0FC2A60-48FA-4AE6-90D9-E991F9F988E3}"/>
              </a:ext>
            </a:extLst>
          </p:cNvPr>
          <p:cNvSpPr/>
          <p:nvPr/>
        </p:nvSpPr>
        <p:spPr>
          <a:xfrm>
            <a:off x="418645" y="2340984"/>
            <a:ext cx="2448048" cy="1024113"/>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4" tIns="89642" rIns="134464" bIns="89642" numCol="1" spcCol="1270" anchor="ctr" anchorCtr="0">
            <a:noAutofit/>
          </a:bodyPr>
          <a:lstStyle/>
          <a:p>
            <a:pPr defTabSz="1263656">
              <a:spcBef>
                <a:spcPct val="0"/>
              </a:spcBef>
              <a:spcAft>
                <a:spcPct val="35000"/>
              </a:spcAft>
            </a:pPr>
            <a:r>
              <a:rPr lang="de-DE" sz="2157">
                <a:solidFill>
                  <a:schemeClr val="tx1"/>
                </a:solidFill>
              </a:rPr>
              <a:t>Firewallregeln</a:t>
            </a:r>
          </a:p>
        </p:txBody>
      </p:sp>
      <p:sp>
        <p:nvSpPr>
          <p:cNvPr id="24" name="Rectangle 23">
            <a:extLst>
              <a:ext uri="{FF2B5EF4-FFF2-40B4-BE49-F238E27FC236}">
                <a16:creationId xmlns:a16="http://schemas.microsoft.com/office/drawing/2014/main" id="{40F89BAD-9D64-44E5-8103-5CE296FA13C6}"/>
              </a:ext>
            </a:extLst>
          </p:cNvPr>
          <p:cNvSpPr/>
          <p:nvPr/>
        </p:nvSpPr>
        <p:spPr>
          <a:xfrm>
            <a:off x="418645" y="3473073"/>
            <a:ext cx="2448048" cy="1024113"/>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4" tIns="89642" rIns="134464" bIns="89642" numCol="1" spcCol="1270" anchor="ctr" anchorCtr="0">
            <a:noAutofit/>
          </a:bodyPr>
          <a:lstStyle/>
          <a:p>
            <a:pPr defTabSz="1263656">
              <a:spcBef>
                <a:spcPct val="0"/>
              </a:spcBef>
              <a:spcAft>
                <a:spcPct val="35000"/>
              </a:spcAft>
            </a:pPr>
            <a:r>
              <a:rPr lang="de-DE" sz="2157">
                <a:solidFill>
                  <a:schemeClr val="tx1"/>
                </a:solidFill>
              </a:rPr>
              <a:t>Virtuelle</a:t>
            </a:r>
            <a:br>
              <a:rPr lang="de-DE" sz="2157">
                <a:solidFill>
                  <a:schemeClr val="tx1"/>
                </a:solidFill>
              </a:rPr>
            </a:br>
            <a:r>
              <a:rPr lang="de-DE" sz="2157">
                <a:solidFill>
                  <a:schemeClr val="tx1"/>
                </a:solidFill>
              </a:rPr>
              <a:t>Netzwerkregeln</a:t>
            </a:r>
          </a:p>
        </p:txBody>
      </p:sp>
      <p:sp>
        <p:nvSpPr>
          <p:cNvPr id="25" name="Rectangle 24">
            <a:extLst>
              <a:ext uri="{FF2B5EF4-FFF2-40B4-BE49-F238E27FC236}">
                <a16:creationId xmlns:a16="http://schemas.microsoft.com/office/drawing/2014/main" id="{2E1A1457-AB3D-4145-B8BA-1F67DF1A27DB}"/>
              </a:ext>
            </a:extLst>
          </p:cNvPr>
          <p:cNvSpPr/>
          <p:nvPr/>
        </p:nvSpPr>
        <p:spPr>
          <a:xfrm>
            <a:off x="418645" y="4605163"/>
            <a:ext cx="2448048" cy="1024113"/>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4" tIns="89642" rIns="134464" bIns="89642" numCol="1" spcCol="1270" anchor="ctr" anchorCtr="0">
            <a:noAutofit/>
          </a:bodyPr>
          <a:lstStyle/>
          <a:p>
            <a:pPr defTabSz="1263656">
              <a:spcBef>
                <a:spcPct val="0"/>
              </a:spcBef>
              <a:spcAft>
                <a:spcPct val="35000"/>
              </a:spcAft>
            </a:pPr>
            <a:r>
              <a:rPr lang="de-DE" sz="2157" dirty="0">
                <a:solidFill>
                  <a:schemeClr val="tx1"/>
                </a:solidFill>
              </a:rPr>
              <a:t>Private Link</a:t>
            </a:r>
          </a:p>
        </p:txBody>
      </p:sp>
      <p:sp>
        <p:nvSpPr>
          <p:cNvPr id="114" name="Rectangle 113">
            <a:extLst>
              <a:ext uri="{FF2B5EF4-FFF2-40B4-BE49-F238E27FC236}">
                <a16:creationId xmlns:a16="http://schemas.microsoft.com/office/drawing/2014/main" id="{2B5C9CF6-3091-4461-B42C-0D4E27C120F7}"/>
              </a:ext>
              <a:ext uri="{C183D7F6-B498-43B3-948B-1728B52AA6E4}">
                <adec:decorative xmlns:adec="http://schemas.microsoft.com/office/drawing/2017/decorative" val="1"/>
              </a:ext>
            </a:extLst>
          </p:cNvPr>
          <p:cNvSpPr/>
          <p:nvPr/>
        </p:nvSpPr>
        <p:spPr bwMode="auto">
          <a:xfrm>
            <a:off x="2988084" y="1208896"/>
            <a:ext cx="8785275" cy="44203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6">
            <a:extLst>
              <a:ext uri="{FF2B5EF4-FFF2-40B4-BE49-F238E27FC236}">
                <a16:creationId xmlns:a16="http://schemas.microsoft.com/office/drawing/2014/main" id="{F6249142-62CB-48BE-911B-49C53D2010A9}"/>
              </a:ext>
            </a:extLst>
          </p:cNvPr>
          <p:cNvSpPr txBox="1"/>
          <p:nvPr/>
        </p:nvSpPr>
        <p:spPr>
          <a:xfrm>
            <a:off x="3730645" y="1419526"/>
            <a:ext cx="929943"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a:defRPr/>
            </a:pPr>
            <a:r>
              <a:rPr lang="de-DE" sz="1100"/>
              <a:t>VMVNET-EUS</a:t>
            </a:r>
          </a:p>
        </p:txBody>
      </p:sp>
      <p:sp>
        <p:nvSpPr>
          <p:cNvPr id="8" name="Rectangle 7">
            <a:extLst>
              <a:ext uri="{FF2B5EF4-FFF2-40B4-BE49-F238E27FC236}">
                <a16:creationId xmlns:a16="http://schemas.microsoft.com/office/drawing/2014/main" id="{9279895C-002E-4D5D-B19D-4C258705DA28}"/>
              </a:ext>
              <a:ext uri="{C183D7F6-B498-43B3-948B-1728B52AA6E4}">
                <adec:decorative xmlns:adec="http://schemas.microsoft.com/office/drawing/2017/decorative" val="0"/>
              </a:ext>
            </a:extLst>
          </p:cNvPr>
          <p:cNvSpPr/>
          <p:nvPr/>
        </p:nvSpPr>
        <p:spPr bwMode="auto">
          <a:xfrm>
            <a:off x="3730646" y="1613613"/>
            <a:ext cx="1480447" cy="1299244"/>
          </a:xfrm>
          <a:prstGeom prst="rect">
            <a:avLst/>
          </a:prstGeom>
          <a:noFill/>
          <a:ln w="19050" cap="sq" cmpd="sng" algn="ctr">
            <a:solidFill>
              <a:schemeClr val="bg1">
                <a:lumMod val="65000"/>
              </a:schemeClr>
            </a:solidFill>
            <a:prstDash val="sysDash"/>
            <a:miter lim="800000"/>
            <a:headEnd type="none" w="med" len="med"/>
            <a:tailEnd type="none" w="med" len="med"/>
          </a:ln>
          <a:effectLst/>
        </p:spPr>
        <p:txBody>
          <a:bodyPr rot="0" spcFirstLastPara="0" vert="horz" wrap="square" lIns="134464" tIns="53785" rIns="134464" bIns="89642"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3927" fontAlgn="base">
              <a:spcBef>
                <a:spcPct val="0"/>
              </a:spcBef>
              <a:spcAft>
                <a:spcPct val="0"/>
              </a:spcAft>
            </a:pPr>
            <a:r>
              <a:rPr lang="de-DE" sz="1100">
                <a:latin typeface="+mj-lt"/>
                <a:cs typeface="Segoe UI Semibold" panose="020B0702040204020203" pitchFamily="34" charset="0"/>
              </a:rPr>
              <a:t>USA, Osten</a:t>
            </a:r>
          </a:p>
        </p:txBody>
      </p:sp>
      <p:pic>
        <p:nvPicPr>
          <p:cNvPr id="63" name="Graphic 62" descr="Symbol eines Computerbildschirms mit dem Wort „SQL“">
            <a:extLst>
              <a:ext uri="{FF2B5EF4-FFF2-40B4-BE49-F238E27FC236}">
                <a16:creationId xmlns:a16="http://schemas.microsoft.com/office/drawing/2014/main" id="{86FD1CC9-9F8C-46B4-A19B-19BF62B37651}"/>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41392" y="1897884"/>
            <a:ext cx="458955" cy="456393"/>
          </a:xfrm>
          <a:prstGeom prst="rect">
            <a:avLst/>
          </a:prstGeom>
        </p:spPr>
      </p:pic>
      <p:sp>
        <p:nvSpPr>
          <p:cNvPr id="10" name="TextBox 9">
            <a:extLst>
              <a:ext uri="{FF2B5EF4-FFF2-40B4-BE49-F238E27FC236}">
                <a16:creationId xmlns:a16="http://schemas.microsoft.com/office/drawing/2014/main" id="{B32D04C1-32D2-4D79-B0C6-DA20D9E1446D}"/>
              </a:ext>
            </a:extLst>
          </p:cNvPr>
          <p:cNvSpPr txBox="1"/>
          <p:nvPr/>
        </p:nvSpPr>
        <p:spPr>
          <a:xfrm>
            <a:off x="4026839" y="2372433"/>
            <a:ext cx="888061" cy="154177"/>
          </a:xfrm>
          <a:prstGeom prst="rect">
            <a:avLst/>
          </a:prstGeom>
          <a:noFill/>
        </p:spPr>
        <p:txBody>
          <a:bodyPr wrap="square" lIns="0" tIns="0" rIns="0" bIns="0" rtlCol="0">
            <a:spAutoFit/>
          </a:bodyPr>
          <a:lstStyle/>
          <a:p>
            <a:pPr algn="ctr" defTabSz="896214">
              <a:spcAft>
                <a:spcPts val="588"/>
              </a:spcAft>
              <a:defRPr/>
            </a:pPr>
            <a:r>
              <a:rPr lang="de-DE" sz="1176">
                <a:ln>
                  <a:solidFill>
                    <a:srgbClr val="FFFFFF">
                      <a:alpha val="0"/>
                    </a:srgbClr>
                  </a:solidFill>
                </a:ln>
                <a:solidFill>
                  <a:schemeClr val="tx2"/>
                </a:solidFill>
                <a:cs typeface="Segoe UI Semibold" charset="0"/>
              </a:rPr>
              <a:t>Azure VM</a:t>
            </a:r>
          </a:p>
        </p:txBody>
      </p:sp>
      <p:sp>
        <p:nvSpPr>
          <p:cNvPr id="18" name="Rectangle 17">
            <a:extLst>
              <a:ext uri="{FF2B5EF4-FFF2-40B4-BE49-F238E27FC236}">
                <a16:creationId xmlns:a16="http://schemas.microsoft.com/office/drawing/2014/main" id="{572E2AC2-AC9D-4714-9557-E1C8562279BF}"/>
              </a:ext>
              <a:ext uri="{C183D7F6-B498-43B3-948B-1728B52AA6E4}">
                <adec:decorative xmlns:adec="http://schemas.microsoft.com/office/drawing/2017/decorative" val="0"/>
              </a:ext>
            </a:extLst>
          </p:cNvPr>
          <p:cNvSpPr/>
          <p:nvPr/>
        </p:nvSpPr>
        <p:spPr>
          <a:xfrm>
            <a:off x="4014823" y="2556606"/>
            <a:ext cx="941122" cy="208139"/>
          </a:xfrm>
          <a:prstGeom prst="rect">
            <a:avLst/>
          </a:prstGeom>
        </p:spPr>
        <p:txBody>
          <a:bodyPr wrap="none">
            <a:spAutoFit/>
          </a:bodyPr>
          <a:lstStyle/>
          <a:p>
            <a:pPr algn="ctr" defTabSz="914225">
              <a:defRPr/>
            </a:pPr>
            <a:r>
              <a:rPr lang="de-DE" sz="1000">
                <a:solidFill>
                  <a:srgbClr val="000000"/>
                </a:solidFill>
                <a:latin typeface="Courier New" panose="02070309020205020404" pitchFamily="49" charset="0"/>
                <a:cs typeface="Courier New" panose="02070309020205020404" pitchFamily="49" charset="0"/>
              </a:rPr>
              <a:t>127.33.201.5</a:t>
            </a:r>
          </a:p>
        </p:txBody>
      </p:sp>
      <p:sp>
        <p:nvSpPr>
          <p:cNvPr id="13" name="TextBox 6">
            <a:extLst>
              <a:ext uri="{FF2B5EF4-FFF2-40B4-BE49-F238E27FC236}">
                <a16:creationId xmlns:a16="http://schemas.microsoft.com/office/drawing/2014/main" id="{966B6DF1-915F-4895-A118-3D4F7AF74BA3}"/>
              </a:ext>
              <a:ext uri="{C183D7F6-B498-43B3-948B-1728B52AA6E4}">
                <adec:decorative xmlns:adec="http://schemas.microsoft.com/office/drawing/2017/decorative" val="0"/>
              </a:ext>
            </a:extLst>
          </p:cNvPr>
          <p:cNvSpPr txBox="1"/>
          <p:nvPr/>
        </p:nvSpPr>
        <p:spPr>
          <a:xfrm>
            <a:off x="3723122" y="3061676"/>
            <a:ext cx="1515637"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a:defRPr/>
            </a:pPr>
            <a:r>
              <a:rPr lang="de-DE" sz="1100"/>
              <a:t>VMVNET-WUS</a:t>
            </a:r>
          </a:p>
        </p:txBody>
      </p:sp>
      <p:sp>
        <p:nvSpPr>
          <p:cNvPr id="12" name="Rectangle 11">
            <a:extLst>
              <a:ext uri="{FF2B5EF4-FFF2-40B4-BE49-F238E27FC236}">
                <a16:creationId xmlns:a16="http://schemas.microsoft.com/office/drawing/2014/main" id="{580DA44F-D9C9-4C89-B141-4C88977DC6AB}"/>
              </a:ext>
              <a:ext uri="{C183D7F6-B498-43B3-948B-1728B52AA6E4}">
                <adec:decorative xmlns:adec="http://schemas.microsoft.com/office/drawing/2017/decorative" val="0"/>
              </a:ext>
            </a:extLst>
          </p:cNvPr>
          <p:cNvSpPr/>
          <p:nvPr/>
        </p:nvSpPr>
        <p:spPr bwMode="auto">
          <a:xfrm>
            <a:off x="3730645" y="3258914"/>
            <a:ext cx="1494732" cy="1857535"/>
          </a:xfrm>
          <a:prstGeom prst="rect">
            <a:avLst/>
          </a:prstGeom>
          <a:noFill/>
          <a:ln w="19050" cap="sq" cmpd="sng" algn="ctr">
            <a:solidFill>
              <a:schemeClr val="bg1">
                <a:lumMod val="65000"/>
              </a:schemeClr>
            </a:solidFill>
            <a:prstDash val="sysDash"/>
            <a:miter lim="800000"/>
            <a:headEnd type="none" w="med" len="med"/>
            <a:tailEnd type="none" w="med" len="med"/>
          </a:ln>
          <a:effectLst/>
        </p:spPr>
        <p:txBody>
          <a:bodyPr rot="0" spcFirstLastPara="0" vert="horz" wrap="square" lIns="134464" tIns="62750" rIns="134464" bIns="89642"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3927" fontAlgn="base">
              <a:spcBef>
                <a:spcPct val="0"/>
              </a:spcBef>
              <a:spcAft>
                <a:spcPct val="0"/>
              </a:spcAft>
            </a:pPr>
            <a:r>
              <a:rPr lang="de-DE" sz="1100">
                <a:latin typeface="+mj-lt"/>
                <a:cs typeface="Segoe UI Semibold" panose="020B0702040204020203" pitchFamily="34" charset="0"/>
              </a:rPr>
              <a:t>USA, Westen</a:t>
            </a:r>
          </a:p>
        </p:txBody>
      </p:sp>
      <p:pic>
        <p:nvPicPr>
          <p:cNvPr id="135" name="Graphic 134" descr="Symbol eines Computerbildschirms mit dem Wort „SQL“">
            <a:extLst>
              <a:ext uri="{FF2B5EF4-FFF2-40B4-BE49-F238E27FC236}">
                <a16:creationId xmlns:a16="http://schemas.microsoft.com/office/drawing/2014/main" id="{475634BE-B600-425B-A3DD-1EE09BD9F42A}"/>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48535" y="3541999"/>
            <a:ext cx="458955" cy="456393"/>
          </a:xfrm>
          <a:prstGeom prst="rect">
            <a:avLst/>
          </a:prstGeom>
        </p:spPr>
      </p:pic>
      <p:sp>
        <p:nvSpPr>
          <p:cNvPr id="14" name="TextBox 13">
            <a:extLst>
              <a:ext uri="{FF2B5EF4-FFF2-40B4-BE49-F238E27FC236}">
                <a16:creationId xmlns:a16="http://schemas.microsoft.com/office/drawing/2014/main" id="{3B797629-23C9-4732-A649-7844536D7D47}"/>
              </a:ext>
              <a:ext uri="{C183D7F6-B498-43B3-948B-1728B52AA6E4}">
                <adec:decorative xmlns:adec="http://schemas.microsoft.com/office/drawing/2017/decorative" val="0"/>
              </a:ext>
            </a:extLst>
          </p:cNvPr>
          <p:cNvSpPr txBox="1"/>
          <p:nvPr/>
        </p:nvSpPr>
        <p:spPr>
          <a:xfrm>
            <a:off x="4033981" y="3984971"/>
            <a:ext cx="888061" cy="169277"/>
          </a:xfrm>
          <a:prstGeom prst="rect">
            <a:avLst/>
          </a:prstGeom>
          <a:noFill/>
        </p:spPr>
        <p:txBody>
          <a:bodyPr wrap="square" lIns="0" tIns="0" rIns="0" bIns="0" rtlCol="0">
            <a:spAutoFit/>
          </a:bodyPr>
          <a:lstStyle>
            <a:defPPr>
              <a:defRPr lang="en-US"/>
            </a:defPPr>
            <a:lvl1pPr algn="ctr" defTabSz="914224">
              <a:spcAft>
                <a:spcPts val="600"/>
              </a:spcAft>
              <a:defRPr sz="1200" kern="0">
                <a:ln>
                  <a:solidFill>
                    <a:srgbClr val="FFFFFF">
                      <a:alpha val="0"/>
                    </a:srgbClr>
                  </a:solidFill>
                </a:ln>
                <a:solidFill>
                  <a:schemeClr val="tx2"/>
                </a:solidFill>
                <a:cs typeface="Segoe UI Semibold" charset="0"/>
              </a:defRPr>
            </a:lvl1pPr>
          </a:lstStyle>
          <a:p>
            <a:r>
              <a:rPr lang="de-DE" sz="1100"/>
              <a:t>Azure VM</a:t>
            </a:r>
          </a:p>
        </p:txBody>
      </p:sp>
      <p:sp>
        <p:nvSpPr>
          <p:cNvPr id="3" name="Rectangle 2">
            <a:extLst>
              <a:ext uri="{FF2B5EF4-FFF2-40B4-BE49-F238E27FC236}">
                <a16:creationId xmlns:a16="http://schemas.microsoft.com/office/drawing/2014/main" id="{A6228811-4CC2-4C84-9F04-A4D07CD42C48}"/>
              </a:ext>
              <a:ext uri="{C183D7F6-B498-43B3-948B-1728B52AA6E4}">
                <adec:decorative xmlns:adec="http://schemas.microsoft.com/office/drawing/2017/decorative" val="0"/>
              </a:ext>
            </a:extLst>
          </p:cNvPr>
          <p:cNvSpPr/>
          <p:nvPr/>
        </p:nvSpPr>
        <p:spPr>
          <a:xfrm>
            <a:off x="4007451" y="4170291"/>
            <a:ext cx="941122" cy="208139"/>
          </a:xfrm>
          <a:prstGeom prst="rect">
            <a:avLst/>
          </a:prstGeom>
        </p:spPr>
        <p:txBody>
          <a:bodyPr wrap="none">
            <a:spAutoFit/>
          </a:bodyPr>
          <a:lstStyle/>
          <a:p>
            <a:pPr algn="ctr" defTabSz="914225">
              <a:defRPr/>
            </a:pPr>
            <a:r>
              <a:rPr lang="de-DE" sz="1000">
                <a:solidFill>
                  <a:srgbClr val="000000"/>
                </a:solidFill>
                <a:latin typeface="Courier New" panose="02070309020205020404" pitchFamily="49" charset="0"/>
                <a:cs typeface="Courier New" panose="02070309020205020404" pitchFamily="49" charset="0"/>
              </a:rPr>
              <a:t>102.14.157.9</a:t>
            </a:r>
          </a:p>
        </p:txBody>
      </p:sp>
      <p:sp>
        <p:nvSpPr>
          <p:cNvPr id="6" name="VNet 1 text">
            <a:extLst>
              <a:ext uri="{FF2B5EF4-FFF2-40B4-BE49-F238E27FC236}">
                <a16:creationId xmlns:a16="http://schemas.microsoft.com/office/drawing/2014/main" id="{22EF6C84-2A99-4862-BA61-D6930DBECBBF}"/>
              </a:ext>
              <a:ext uri="{C183D7F6-B498-43B3-948B-1728B52AA6E4}">
                <adec:decorative xmlns:adec="http://schemas.microsoft.com/office/drawing/2017/decorative" val="0"/>
              </a:ext>
            </a:extLst>
          </p:cNvPr>
          <p:cNvSpPr txBox="1"/>
          <p:nvPr/>
        </p:nvSpPr>
        <p:spPr>
          <a:xfrm>
            <a:off x="6161963" y="1839875"/>
            <a:ext cx="231735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defTabSz="914192">
              <a:defRPr/>
            </a:pPr>
            <a:r>
              <a:rPr lang="de-DE" sz="1100"/>
              <a:t>SQLDBVNET-EUS</a:t>
            </a:r>
          </a:p>
        </p:txBody>
      </p:sp>
      <p:sp>
        <p:nvSpPr>
          <p:cNvPr id="4" name="Rectangle 3">
            <a:extLst>
              <a:ext uri="{FF2B5EF4-FFF2-40B4-BE49-F238E27FC236}">
                <a16:creationId xmlns:a16="http://schemas.microsoft.com/office/drawing/2014/main" id="{D9009496-0030-4CCF-B73A-4F0D1F067683}"/>
              </a:ext>
              <a:ext uri="{C183D7F6-B498-43B3-948B-1728B52AA6E4}">
                <adec:decorative xmlns:adec="http://schemas.microsoft.com/office/drawing/2017/decorative" val="0"/>
              </a:ext>
            </a:extLst>
          </p:cNvPr>
          <p:cNvSpPr/>
          <p:nvPr/>
        </p:nvSpPr>
        <p:spPr bwMode="auto">
          <a:xfrm>
            <a:off x="5988166" y="2045765"/>
            <a:ext cx="2491158" cy="3061862"/>
          </a:xfrm>
          <a:prstGeom prst="rect">
            <a:avLst/>
          </a:prstGeom>
          <a:noFill/>
          <a:ln w="19050" cap="sq" cmpd="sng" algn="ctr">
            <a:solidFill>
              <a:schemeClr val="bg1">
                <a:lumMod val="65000"/>
              </a:schemeClr>
            </a:solidFill>
            <a:prstDash val="sysDash"/>
            <a:miter lim="800000"/>
            <a:headEnd type="none" w="med" len="med"/>
            <a:tailEnd type="none" w="med" len="med"/>
          </a:ln>
          <a:effectLst/>
        </p:spPr>
        <p:txBody>
          <a:bodyPr rot="0" spcFirstLastPara="0" vert="horz" wrap="square" lIns="134464" tIns="53785" rIns="125499" bIns="89642"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defTabSz="914225">
              <a:spcAft>
                <a:spcPts val="600"/>
              </a:spcAft>
              <a:defRPr/>
            </a:pPr>
            <a:r>
              <a:rPr lang="de-DE" sz="1100">
                <a:latin typeface="+mj-lt"/>
              </a:rPr>
              <a:t>USA, Osten</a:t>
            </a:r>
          </a:p>
        </p:txBody>
      </p:sp>
      <p:pic>
        <p:nvPicPr>
          <p:cNvPr id="136" name="Graphic 135" descr="Symbol eines Computerbildschirms mit dem Wort „SQL“">
            <a:extLst>
              <a:ext uri="{FF2B5EF4-FFF2-40B4-BE49-F238E27FC236}">
                <a16:creationId xmlns:a16="http://schemas.microsoft.com/office/drawing/2014/main" id="{30AB0E3D-E78C-4BDA-85B2-16856FFB997D}"/>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45102" y="2531805"/>
            <a:ext cx="458955" cy="456393"/>
          </a:xfrm>
          <a:prstGeom prst="rect">
            <a:avLst/>
          </a:prstGeom>
        </p:spPr>
      </p:pic>
      <p:sp>
        <p:nvSpPr>
          <p:cNvPr id="11" name="TextBox 10">
            <a:extLst>
              <a:ext uri="{FF2B5EF4-FFF2-40B4-BE49-F238E27FC236}">
                <a16:creationId xmlns:a16="http://schemas.microsoft.com/office/drawing/2014/main" id="{1829ED5D-43DC-4258-9293-C94F429A3208}"/>
              </a:ext>
              <a:ext uri="{C183D7F6-B498-43B3-948B-1728B52AA6E4}">
                <adec:decorative xmlns:adec="http://schemas.microsoft.com/office/drawing/2017/decorative" val="0"/>
              </a:ext>
            </a:extLst>
          </p:cNvPr>
          <p:cNvSpPr txBox="1"/>
          <p:nvPr/>
        </p:nvSpPr>
        <p:spPr>
          <a:xfrm>
            <a:off x="6230549" y="2944861"/>
            <a:ext cx="888061" cy="169277"/>
          </a:xfrm>
          <a:prstGeom prst="rect">
            <a:avLst/>
          </a:prstGeom>
          <a:noFill/>
        </p:spPr>
        <p:txBody>
          <a:bodyPr wrap="square" lIns="0" tIns="0" rIns="0" bIns="0" rtlCol="0">
            <a:spAutoFit/>
          </a:bodyPr>
          <a:lstStyle/>
          <a:p>
            <a:pPr algn="ctr" defTabSz="896214">
              <a:spcAft>
                <a:spcPts val="588"/>
              </a:spcAft>
              <a:defRPr/>
            </a:pPr>
            <a:r>
              <a:rPr lang="de-DE" sz="1100">
                <a:ln>
                  <a:solidFill>
                    <a:srgbClr val="FFFFFF">
                      <a:alpha val="0"/>
                    </a:srgbClr>
                  </a:solidFill>
                </a:ln>
                <a:solidFill>
                  <a:schemeClr val="tx2"/>
                </a:solidFill>
                <a:cs typeface="Segoe UI Semibold" charset="0"/>
              </a:rPr>
              <a:t>Azure VM</a:t>
            </a:r>
          </a:p>
        </p:txBody>
      </p:sp>
      <p:sp>
        <p:nvSpPr>
          <p:cNvPr id="17" name="Rectangle 16">
            <a:extLst>
              <a:ext uri="{FF2B5EF4-FFF2-40B4-BE49-F238E27FC236}">
                <a16:creationId xmlns:a16="http://schemas.microsoft.com/office/drawing/2014/main" id="{E07C2299-F829-4EED-AAD1-D5F4055AF4A9}"/>
              </a:ext>
              <a:ext uri="{C183D7F6-B498-43B3-948B-1728B52AA6E4}">
                <adec:decorative xmlns:adec="http://schemas.microsoft.com/office/drawing/2017/decorative" val="0"/>
              </a:ext>
            </a:extLst>
          </p:cNvPr>
          <p:cNvSpPr/>
          <p:nvPr/>
        </p:nvSpPr>
        <p:spPr>
          <a:xfrm>
            <a:off x="6248318" y="3170353"/>
            <a:ext cx="852523" cy="131050"/>
          </a:xfrm>
          <a:prstGeom prst="rect">
            <a:avLst/>
          </a:prstGeom>
        </p:spPr>
        <p:txBody>
          <a:bodyPr wrap="none" lIns="0" tIns="0" rIns="0" bIns="0">
            <a:spAutoFit/>
          </a:bodyPr>
          <a:lstStyle/>
          <a:p>
            <a:pPr algn="ctr" defTabSz="914225">
              <a:defRPr/>
            </a:pPr>
            <a:r>
              <a:rPr lang="de-DE" sz="1000">
                <a:solidFill>
                  <a:srgbClr val="000000"/>
                </a:solidFill>
                <a:latin typeface="Courier New" panose="02070309020205020404" pitchFamily="49" charset="0"/>
                <a:cs typeface="Courier New" panose="02070309020205020404" pitchFamily="49" charset="0"/>
              </a:rPr>
              <a:t>174.17.218.16</a:t>
            </a:r>
          </a:p>
        </p:txBody>
      </p:sp>
      <p:pic>
        <p:nvPicPr>
          <p:cNvPr id="143" name="Graphic 142" descr="Azure SQL-Datenbank-Symbol">
            <a:extLst>
              <a:ext uri="{FF2B5EF4-FFF2-40B4-BE49-F238E27FC236}">
                <a16:creationId xmlns:a16="http://schemas.microsoft.com/office/drawing/2014/main" id="{2A6E5E75-11BB-48AA-80EC-CB4269D2A1DA}"/>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8644377" y="3257667"/>
            <a:ext cx="569975" cy="566792"/>
          </a:xfrm>
          <a:prstGeom prst="rect">
            <a:avLst/>
          </a:prstGeom>
        </p:spPr>
      </p:pic>
      <p:sp>
        <p:nvSpPr>
          <p:cNvPr id="16" name="TextBox 15">
            <a:extLst>
              <a:ext uri="{FF2B5EF4-FFF2-40B4-BE49-F238E27FC236}">
                <a16:creationId xmlns:a16="http://schemas.microsoft.com/office/drawing/2014/main" id="{191BB7EE-826E-4FC7-BDBD-4E76B39AD162}"/>
              </a:ext>
              <a:ext uri="{C183D7F6-B498-43B3-948B-1728B52AA6E4}">
                <adec:decorative xmlns:adec="http://schemas.microsoft.com/office/drawing/2017/decorative" val="0"/>
              </a:ext>
            </a:extLst>
          </p:cNvPr>
          <p:cNvSpPr txBox="1"/>
          <p:nvPr/>
        </p:nvSpPr>
        <p:spPr>
          <a:xfrm>
            <a:off x="9138459" y="3404472"/>
            <a:ext cx="1654020" cy="369332"/>
          </a:xfrm>
          <a:prstGeom prst="rect">
            <a:avLst/>
          </a:prstGeom>
          <a:noFill/>
        </p:spPr>
        <p:txBody>
          <a:bodyPr wrap="square" rtlCol="0">
            <a:spAutoFit/>
          </a:bodyPr>
          <a:lstStyle/>
          <a:p>
            <a:pPr defTabSz="914225">
              <a:defRPr/>
            </a:pPr>
            <a:r>
              <a:rPr lang="de-DE" sz="900">
                <a:latin typeface="Consolas" panose="020B0609020204030204" pitchFamily="49" charset="0"/>
                <a:cs typeface="Courier New" panose="02070309020205020404" pitchFamily="49" charset="0"/>
              </a:rPr>
              <a:t>mysqldbsrv.database. </a:t>
            </a:r>
            <a:br>
              <a:rPr lang="de-DE" sz="900">
                <a:latin typeface="Consolas" panose="020B0609020204030204" pitchFamily="49" charset="0"/>
                <a:cs typeface="Courier New" panose="02070309020205020404" pitchFamily="49" charset="0"/>
              </a:rPr>
            </a:br>
            <a:r>
              <a:rPr lang="de-DE" sz="900">
                <a:latin typeface="Consolas" panose="020B0609020204030204" pitchFamily="49" charset="0"/>
                <a:cs typeface="Courier New" panose="02070309020205020404" pitchFamily="49" charset="0"/>
              </a:rPr>
              <a:t>windows.net</a:t>
            </a:r>
          </a:p>
        </p:txBody>
      </p:sp>
      <p:sp>
        <p:nvSpPr>
          <p:cNvPr id="15" name="TextBox 14">
            <a:extLst>
              <a:ext uri="{FF2B5EF4-FFF2-40B4-BE49-F238E27FC236}">
                <a16:creationId xmlns:a16="http://schemas.microsoft.com/office/drawing/2014/main" id="{E738943F-0236-41C3-B53D-2A53F5EA1F67}"/>
              </a:ext>
              <a:ext uri="{C183D7F6-B498-43B3-948B-1728B52AA6E4}">
                <adec:decorative xmlns:adec="http://schemas.microsoft.com/office/drawing/2017/decorative" val="1"/>
              </a:ext>
            </a:extLst>
          </p:cNvPr>
          <p:cNvSpPr txBox="1"/>
          <p:nvPr/>
        </p:nvSpPr>
        <p:spPr>
          <a:xfrm>
            <a:off x="9155210" y="3792127"/>
            <a:ext cx="1758660" cy="507831"/>
          </a:xfrm>
          <a:prstGeom prst="rect">
            <a:avLst/>
          </a:prstGeom>
          <a:noFill/>
        </p:spPr>
        <p:txBody>
          <a:bodyPr wrap="square" rtlCol="0">
            <a:spAutoFit/>
          </a:bodyPr>
          <a:lstStyle/>
          <a:p>
            <a:pPr defTabSz="914225">
              <a:defRPr/>
            </a:pPr>
            <a:r>
              <a:rPr lang="de-DE" sz="900">
                <a:solidFill>
                  <a:srgbClr val="0078D4"/>
                </a:solidFill>
                <a:latin typeface="Courier New" panose="02070309020205020404" pitchFamily="49" charset="0"/>
                <a:cs typeface="Courier New" panose="02070309020205020404" pitchFamily="49" charset="0"/>
              </a:rPr>
              <a:t>westus1-a.control.</a:t>
            </a:r>
          </a:p>
          <a:p>
            <a:pPr defTabSz="914225">
              <a:defRPr/>
            </a:pPr>
            <a:r>
              <a:rPr lang="de-DE" sz="900">
                <a:solidFill>
                  <a:srgbClr val="0078D4"/>
                </a:solidFill>
                <a:latin typeface="Courier New" panose="02070309020205020404" pitchFamily="49" charset="0"/>
                <a:cs typeface="Courier New" panose="02070309020205020404" pitchFamily="49" charset="0"/>
              </a:rPr>
              <a:t>database.windows.net</a:t>
            </a:r>
          </a:p>
          <a:p>
            <a:pPr defTabSz="914225">
              <a:defRPr/>
            </a:pPr>
            <a:r>
              <a:rPr lang="de-DE" sz="900">
                <a:solidFill>
                  <a:srgbClr val="0078D4"/>
                </a:solidFill>
                <a:latin typeface="Courier New" panose="02070309020205020404" pitchFamily="49" charset="0"/>
                <a:cs typeface="Courier New" panose="02070309020205020404" pitchFamily="49" charset="0"/>
              </a:rPr>
              <a:t>104.42.238.205</a:t>
            </a:r>
          </a:p>
        </p:txBody>
      </p:sp>
      <p:pic>
        <p:nvPicPr>
          <p:cNvPr id="155" name="Picture 154" descr="Symbol von zwei Gebäuden">
            <a:extLst>
              <a:ext uri="{FF2B5EF4-FFF2-40B4-BE49-F238E27FC236}">
                <a16:creationId xmlns:a16="http://schemas.microsoft.com/office/drawing/2014/main" id="{6392DF97-1CDC-4B9F-A18F-65FDAA52A87A}"/>
              </a:ext>
            </a:extLst>
          </p:cNvPr>
          <p:cNvPicPr>
            <a:picLocks noChangeAspect="1"/>
          </p:cNvPicPr>
          <p:nvPr/>
        </p:nvPicPr>
        <p:blipFill>
          <a:blip r:embed="rId7"/>
          <a:stretch>
            <a:fillRect/>
          </a:stretch>
        </p:blipFill>
        <p:spPr>
          <a:xfrm>
            <a:off x="9327488" y="4624817"/>
            <a:ext cx="462284" cy="462284"/>
          </a:xfrm>
          <a:prstGeom prst="rect">
            <a:avLst/>
          </a:prstGeom>
        </p:spPr>
      </p:pic>
      <p:sp>
        <p:nvSpPr>
          <p:cNvPr id="23" name="P2S Text">
            <a:extLst>
              <a:ext uri="{FF2B5EF4-FFF2-40B4-BE49-F238E27FC236}">
                <a16:creationId xmlns:a16="http://schemas.microsoft.com/office/drawing/2014/main" id="{074FB745-8F23-4881-B5DA-3A3EDF994D0C}"/>
              </a:ext>
              <a:ext uri="{C183D7F6-B498-43B3-948B-1728B52AA6E4}">
                <adec:decorative xmlns:adec="http://schemas.microsoft.com/office/drawing/2017/decorative" val="0"/>
              </a:ext>
            </a:extLst>
          </p:cNvPr>
          <p:cNvSpPr txBox="1"/>
          <p:nvPr/>
        </p:nvSpPr>
        <p:spPr>
          <a:xfrm>
            <a:off x="8785343" y="5219747"/>
            <a:ext cx="1553301"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225">
              <a:spcAft>
                <a:spcPts val="600"/>
              </a:spcAft>
              <a:defRPr/>
            </a:pPr>
            <a:r>
              <a:rPr lang="de-DE" sz="1200">
                <a:solidFill>
                  <a:schemeClr val="tx2"/>
                </a:solidFill>
                <a:latin typeface="+mj-lt"/>
              </a:rPr>
              <a:t>Lokal</a:t>
            </a:r>
          </a:p>
        </p:txBody>
      </p:sp>
      <p:grpSp>
        <p:nvGrpSpPr>
          <p:cNvPr id="99" name="Group 98">
            <a:extLst>
              <a:ext uri="{FF2B5EF4-FFF2-40B4-BE49-F238E27FC236}">
                <a16:creationId xmlns:a16="http://schemas.microsoft.com/office/drawing/2014/main" id="{95F48E45-6CFC-4DEB-901C-7221C93E29D9}"/>
              </a:ext>
              <a:ext uri="{C183D7F6-B498-43B3-948B-1728B52AA6E4}">
                <adec:decorative xmlns:adec="http://schemas.microsoft.com/office/drawing/2017/decorative" val="1"/>
              </a:ext>
            </a:extLst>
          </p:cNvPr>
          <p:cNvGrpSpPr/>
          <p:nvPr/>
        </p:nvGrpSpPr>
        <p:grpSpPr>
          <a:xfrm>
            <a:off x="4470870" y="1897886"/>
            <a:ext cx="4458495" cy="2501193"/>
            <a:chOff x="4238290" y="2108288"/>
            <a:chExt cx="5340176" cy="2995811"/>
          </a:xfrm>
        </p:grpSpPr>
        <p:cxnSp>
          <p:nvCxnSpPr>
            <p:cNvPr id="145" name="EUS Firewall 2" descr="Line connecting from Azure VM to SQL database">
              <a:extLst>
                <a:ext uri="{FF2B5EF4-FFF2-40B4-BE49-F238E27FC236}">
                  <a16:creationId xmlns:a16="http://schemas.microsoft.com/office/drawing/2014/main" id="{EFCB1CBD-0473-413F-8757-EDE9E2D0D4DB}"/>
                </a:ext>
              </a:extLst>
            </p:cNvPr>
            <p:cNvCxnSpPr>
              <a:cxnSpLocks/>
              <a:stCxn id="63" idx="0"/>
              <a:endCxn id="143" idx="0"/>
            </p:cNvCxnSpPr>
            <p:nvPr/>
          </p:nvCxnSpPr>
          <p:spPr>
            <a:xfrm rot="16200000" flipH="1">
              <a:off x="6094036" y="252542"/>
              <a:ext cx="1628684" cy="5340175"/>
            </a:xfrm>
            <a:prstGeom prst="bentConnector3">
              <a:avLst>
                <a:gd name="adj1" fmla="val -42108"/>
              </a:avLst>
            </a:prstGeom>
            <a:ln w="1270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6" name="VM to DB Arrow VNet and IP Rule" descr="Line connector">
              <a:extLst>
                <a:ext uri="{FF2B5EF4-FFF2-40B4-BE49-F238E27FC236}">
                  <a16:creationId xmlns:a16="http://schemas.microsoft.com/office/drawing/2014/main" id="{57BB03F3-02B0-425F-89F6-0FC7E1495F72}"/>
                </a:ext>
              </a:extLst>
            </p:cNvPr>
            <p:cNvCxnSpPr>
              <a:cxnSpLocks/>
              <a:stCxn id="136" idx="3"/>
              <a:endCxn id="143" idx="0"/>
            </p:cNvCxnSpPr>
            <p:nvPr/>
          </p:nvCxnSpPr>
          <p:spPr>
            <a:xfrm>
              <a:off x="7152648" y="3140890"/>
              <a:ext cx="2425818" cy="596081"/>
            </a:xfrm>
            <a:prstGeom prst="bentConnector2">
              <a:avLst/>
            </a:prstGeom>
            <a:ln w="1270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21" descr="Line connecting from P2S, S2S VPN Express Route to SQL server">
              <a:extLst>
                <a:ext uri="{FF2B5EF4-FFF2-40B4-BE49-F238E27FC236}">
                  <a16:creationId xmlns:a16="http://schemas.microsoft.com/office/drawing/2014/main" id="{BA1DA590-0612-4E2D-8265-7915E8BF7A1B}"/>
                </a:ext>
              </a:extLst>
            </p:cNvPr>
            <p:cNvCxnSpPr>
              <a:cxnSpLocks/>
              <a:stCxn id="68" idx="2"/>
              <a:endCxn id="143" idx="2"/>
            </p:cNvCxnSpPr>
            <p:nvPr/>
          </p:nvCxnSpPr>
          <p:spPr>
            <a:xfrm rot="5400000" flipH="1" flipV="1">
              <a:off x="6568528" y="2094162"/>
              <a:ext cx="688253" cy="5331622"/>
            </a:xfrm>
            <a:prstGeom prst="bentConnector3">
              <a:avLst>
                <a:gd name="adj1" fmla="val -39783"/>
              </a:avLst>
            </a:prstGeom>
            <a:ln w="1270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508B1FE3-F960-4BD1-A598-57E0E7523B14}"/>
              </a:ext>
              <a:ext uri="{C183D7F6-B498-43B3-948B-1728B52AA6E4}">
                <adec:decorative xmlns:adec="http://schemas.microsoft.com/office/drawing/2017/decorative" val="1"/>
              </a:ext>
            </a:extLst>
          </p:cNvPr>
          <p:cNvGrpSpPr/>
          <p:nvPr/>
        </p:nvGrpSpPr>
        <p:grpSpPr>
          <a:xfrm>
            <a:off x="4470870" y="1897885"/>
            <a:ext cx="5087761" cy="2726931"/>
            <a:chOff x="4238290" y="2108288"/>
            <a:chExt cx="6093880" cy="3266189"/>
          </a:xfrm>
        </p:grpSpPr>
        <p:cxnSp>
          <p:nvCxnSpPr>
            <p:cNvPr id="150" name="EUS Firewall 2" descr="Line connecting from Azure VM to SQL database">
              <a:extLst>
                <a:ext uri="{FF2B5EF4-FFF2-40B4-BE49-F238E27FC236}">
                  <a16:creationId xmlns:a16="http://schemas.microsoft.com/office/drawing/2014/main" id="{71C7C211-D377-4D74-BA2E-44240A0BFF46}"/>
                </a:ext>
              </a:extLst>
            </p:cNvPr>
            <p:cNvCxnSpPr>
              <a:cxnSpLocks/>
            </p:cNvCxnSpPr>
            <p:nvPr/>
          </p:nvCxnSpPr>
          <p:spPr>
            <a:xfrm rot="16200000" flipH="1">
              <a:off x="6094036" y="252542"/>
              <a:ext cx="1628684" cy="5340175"/>
            </a:xfrm>
            <a:prstGeom prst="bentConnector3">
              <a:avLst>
                <a:gd name="adj1" fmla="val -42108"/>
              </a:avLst>
            </a:prstGeom>
            <a:ln w="1270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2" name="VM to DB Arrow VNet and IP Rule" descr="Line connector">
              <a:extLst>
                <a:ext uri="{FF2B5EF4-FFF2-40B4-BE49-F238E27FC236}">
                  <a16:creationId xmlns:a16="http://schemas.microsoft.com/office/drawing/2014/main" id="{B43F6303-C11B-4AC0-B1FA-5FAC7BC1C27E}"/>
                </a:ext>
              </a:extLst>
            </p:cNvPr>
            <p:cNvCxnSpPr>
              <a:cxnSpLocks/>
            </p:cNvCxnSpPr>
            <p:nvPr/>
          </p:nvCxnSpPr>
          <p:spPr>
            <a:xfrm>
              <a:off x="7152648" y="3140890"/>
              <a:ext cx="2425818" cy="596081"/>
            </a:xfrm>
            <a:prstGeom prst="bentConnector2">
              <a:avLst/>
            </a:prstGeom>
            <a:ln w="1270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21" descr="Line connecting from VNET gateway to SQL database">
              <a:extLst>
                <a:ext uri="{FF2B5EF4-FFF2-40B4-BE49-F238E27FC236}">
                  <a16:creationId xmlns:a16="http://schemas.microsoft.com/office/drawing/2014/main" id="{4CB381D4-209E-4CDB-B3FE-D6C0E2FD325B}"/>
                </a:ext>
              </a:extLst>
            </p:cNvPr>
            <p:cNvCxnSpPr>
              <a:cxnSpLocks/>
              <a:stCxn id="68" idx="2"/>
              <a:endCxn id="143" idx="2"/>
            </p:cNvCxnSpPr>
            <p:nvPr/>
          </p:nvCxnSpPr>
          <p:spPr>
            <a:xfrm rot="5400000" flipH="1" flipV="1">
              <a:off x="6568528" y="2094163"/>
              <a:ext cx="688253" cy="5331621"/>
            </a:xfrm>
            <a:prstGeom prst="bentConnector3">
              <a:avLst>
                <a:gd name="adj1" fmla="val -39783"/>
              </a:avLst>
            </a:prstGeom>
            <a:ln w="1270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2" name="Elbow Connector 15" descr="Line connector">
              <a:extLst>
                <a:ext uri="{FF2B5EF4-FFF2-40B4-BE49-F238E27FC236}">
                  <a16:creationId xmlns:a16="http://schemas.microsoft.com/office/drawing/2014/main" id="{25EEB0BB-7B2E-4DCB-9C4E-6C519B763748}"/>
                </a:ext>
              </a:extLst>
            </p:cNvPr>
            <p:cNvCxnSpPr>
              <a:cxnSpLocks/>
              <a:endCxn id="155" idx="0"/>
            </p:cNvCxnSpPr>
            <p:nvPr/>
          </p:nvCxnSpPr>
          <p:spPr>
            <a:xfrm>
              <a:off x="9589071" y="5116234"/>
              <a:ext cx="743099" cy="258243"/>
            </a:xfrm>
            <a:prstGeom prst="bentConnector2">
              <a:avLst/>
            </a:prstGeom>
            <a:ln w="127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1" name="Group 190" descr="Eine Gruppe, die VNET-Peering, Vnet2Vnet, VNET Gateway und P2S, S2S VPN Express Route enthält ">
            <a:extLst>
              <a:ext uri="{FF2B5EF4-FFF2-40B4-BE49-F238E27FC236}">
                <a16:creationId xmlns:a16="http://schemas.microsoft.com/office/drawing/2014/main" id="{04699A43-82C7-4F18-8CD6-1B4A0B99DE1B}"/>
              </a:ext>
              <a:ext uri="{C183D7F6-B498-43B3-948B-1728B52AA6E4}">
                <adec:decorative xmlns:adec="http://schemas.microsoft.com/office/drawing/2017/decorative" val="0"/>
              </a:ext>
            </a:extLst>
          </p:cNvPr>
          <p:cNvGrpSpPr/>
          <p:nvPr/>
        </p:nvGrpSpPr>
        <p:grpSpPr>
          <a:xfrm>
            <a:off x="3858248" y="1362631"/>
            <a:ext cx="5390176" cy="4166666"/>
            <a:chOff x="3504521" y="1461367"/>
            <a:chExt cx="6456099" cy="4990637"/>
          </a:xfrm>
        </p:grpSpPr>
        <p:sp>
          <p:nvSpPr>
            <p:cNvPr id="80" name="VNET Peering Text">
              <a:extLst>
                <a:ext uri="{FF2B5EF4-FFF2-40B4-BE49-F238E27FC236}">
                  <a16:creationId xmlns:a16="http://schemas.microsoft.com/office/drawing/2014/main" id="{6751F8A4-A7D7-4635-AC62-35ACFBA62396}"/>
                </a:ext>
              </a:extLst>
            </p:cNvPr>
            <p:cNvSpPr txBox="1"/>
            <p:nvPr/>
          </p:nvSpPr>
          <p:spPr>
            <a:xfrm>
              <a:off x="4917548" y="1461367"/>
              <a:ext cx="1480408" cy="252903"/>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225">
                <a:spcAft>
                  <a:spcPts val="600"/>
                </a:spcAft>
                <a:defRPr/>
              </a:pPr>
              <a:r>
                <a:rPr lang="de-DE" sz="1372">
                  <a:solidFill>
                    <a:srgbClr val="0078D4"/>
                  </a:solidFill>
                  <a:latin typeface="+mj-lt"/>
                </a:rPr>
                <a:t>VNET-Peering</a:t>
              </a:r>
            </a:p>
          </p:txBody>
        </p:sp>
        <p:cxnSp>
          <p:nvCxnSpPr>
            <p:cNvPr id="79" name="Vnet peering dotted line" descr="Line connector">
              <a:extLst>
                <a:ext uri="{FF2B5EF4-FFF2-40B4-BE49-F238E27FC236}">
                  <a16:creationId xmlns:a16="http://schemas.microsoft.com/office/drawing/2014/main" id="{06894CFD-3B21-47DA-8512-BD059DE5C772}"/>
                </a:ext>
              </a:extLst>
            </p:cNvPr>
            <p:cNvCxnSpPr>
              <a:cxnSpLocks/>
            </p:cNvCxnSpPr>
            <p:nvPr/>
          </p:nvCxnSpPr>
          <p:spPr>
            <a:xfrm flipV="1">
              <a:off x="5590265" y="1708274"/>
              <a:ext cx="0" cy="679235"/>
            </a:xfrm>
            <a:prstGeom prst="line">
              <a:avLst/>
            </a:prstGeom>
            <a:noFill/>
            <a:ln w="19050" cap="sq" cmpd="sng" algn="ctr">
              <a:solidFill>
                <a:schemeClr val="bg1">
                  <a:lumMod val="50000"/>
                </a:schemeClr>
              </a:solidFill>
              <a:prstDash val="sysDash"/>
              <a:miter lim="800000"/>
              <a:headEnd type="none" w="med" len="med"/>
              <a:tailEnd type="none" w="med" len="med"/>
            </a:ln>
            <a:effectLst/>
          </p:spPr>
        </p:cxnSp>
        <p:cxnSp>
          <p:nvCxnSpPr>
            <p:cNvPr id="85" name="Straight Connector 84" descr="Line connector">
              <a:extLst>
                <a:ext uri="{FF2B5EF4-FFF2-40B4-BE49-F238E27FC236}">
                  <a16:creationId xmlns:a16="http://schemas.microsoft.com/office/drawing/2014/main" id="{939E7E07-C07D-4913-B0F3-F04189D461FE}"/>
                </a:ext>
              </a:extLst>
            </p:cNvPr>
            <p:cNvCxnSpPr>
              <a:cxnSpLocks/>
            </p:cNvCxnSpPr>
            <p:nvPr/>
          </p:nvCxnSpPr>
          <p:spPr>
            <a:xfrm>
              <a:off x="5128198" y="2411346"/>
              <a:ext cx="924134" cy="0"/>
            </a:xfrm>
            <a:prstGeom prst="line">
              <a:avLst/>
            </a:prstGeom>
            <a:ln w="12700">
              <a:solidFill>
                <a:schemeClr val="bg1">
                  <a:lumMod val="65000"/>
                </a:schemeClr>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72" name="Rectangle 71">
              <a:extLst>
                <a:ext uri="{FF2B5EF4-FFF2-40B4-BE49-F238E27FC236}">
                  <a16:creationId xmlns:a16="http://schemas.microsoft.com/office/drawing/2014/main" id="{51DC7843-5076-4040-A869-64A62F107AB7}"/>
                </a:ext>
              </a:extLst>
            </p:cNvPr>
            <p:cNvSpPr/>
            <p:nvPr/>
          </p:nvSpPr>
          <p:spPr>
            <a:xfrm>
              <a:off x="3572420" y="2916158"/>
              <a:ext cx="1331740" cy="246424"/>
            </a:xfrm>
            <a:prstGeom prst="rect">
              <a:avLst/>
            </a:prstGeom>
            <a:solidFill>
              <a:schemeClr val="accent6"/>
            </a:solidFill>
          </p:spPr>
          <p:txBody>
            <a:bodyPr wrap="square" anchor="ctr">
              <a:spAutoFit/>
            </a:bodyPr>
            <a:lstStyle/>
            <a:p>
              <a:pPr algn="ctr" defTabSz="914225">
                <a:defRPr/>
              </a:pPr>
              <a:r>
                <a:rPr lang="de-DE" sz="980">
                  <a:solidFill>
                    <a:srgbClr val="000000"/>
                  </a:solidFill>
                  <a:latin typeface="Consolas" panose="020B0609020204030204" pitchFamily="49" charset="0"/>
                  <a:cs typeface="Courier New" panose="02070309020205020404" pitchFamily="49" charset="0"/>
                </a:rPr>
                <a:t>10.0.0.3</a:t>
              </a:r>
            </a:p>
          </p:txBody>
        </p:sp>
        <p:sp>
          <p:nvSpPr>
            <p:cNvPr id="68" name="Rectangle 67">
              <a:extLst>
                <a:ext uri="{FF2B5EF4-FFF2-40B4-BE49-F238E27FC236}">
                  <a16:creationId xmlns:a16="http://schemas.microsoft.com/office/drawing/2014/main" id="{6E257248-5D7D-44AC-A268-4FC570A6B900}"/>
                </a:ext>
              </a:extLst>
            </p:cNvPr>
            <p:cNvSpPr/>
            <p:nvPr/>
          </p:nvSpPr>
          <p:spPr>
            <a:xfrm>
              <a:off x="3567716" y="4821802"/>
              <a:ext cx="1358258" cy="276480"/>
            </a:xfrm>
            <a:prstGeom prst="rect">
              <a:avLst/>
            </a:prstGeom>
            <a:solidFill>
              <a:schemeClr val="accent6"/>
            </a:solidFill>
          </p:spPr>
          <p:txBody>
            <a:bodyPr wrap="square" anchor="ctr">
              <a:spAutoFit/>
            </a:bodyPr>
            <a:lstStyle/>
            <a:p>
              <a:pPr algn="ctr" defTabSz="914225">
                <a:defRPr/>
              </a:pPr>
              <a:r>
                <a:rPr lang="de-DE" sz="900">
                  <a:latin typeface="Consolas" panose="020B0609020204030204" pitchFamily="49" charset="0"/>
                  <a:cs typeface="Courier New" panose="02070309020205020404" pitchFamily="49" charset="0"/>
                </a:rPr>
                <a:t>10.0.0.1</a:t>
              </a:r>
            </a:p>
          </p:txBody>
        </p:sp>
        <p:cxnSp>
          <p:nvCxnSpPr>
            <p:cNvPr id="166" name="VM to VNET Gateway" descr="Line connector">
              <a:extLst>
                <a:ext uri="{FF2B5EF4-FFF2-40B4-BE49-F238E27FC236}">
                  <a16:creationId xmlns:a16="http://schemas.microsoft.com/office/drawing/2014/main" id="{71790896-EED0-42AF-91FF-FCE5994F7B57}"/>
                </a:ext>
              </a:extLst>
            </p:cNvPr>
            <p:cNvCxnSpPr>
              <a:cxnSpLocks/>
              <a:stCxn id="135" idx="1"/>
              <a:endCxn id="147" idx="1"/>
            </p:cNvCxnSpPr>
            <p:nvPr/>
          </p:nvCxnSpPr>
          <p:spPr>
            <a:xfrm rot="10800000" flipH="1" flipV="1">
              <a:off x="3971988" y="4350853"/>
              <a:ext cx="84132" cy="1092057"/>
            </a:xfrm>
            <a:prstGeom prst="bentConnector3">
              <a:avLst>
                <a:gd name="adj1" fmla="val -606832"/>
              </a:avLst>
            </a:prstGeom>
            <a:ln w="1270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pic>
          <p:nvPicPr>
            <p:cNvPr id="147" name="Picture 146" descr="Symbol eines Sicherheitsschlosses">
              <a:extLst>
                <a:ext uri="{FF2B5EF4-FFF2-40B4-BE49-F238E27FC236}">
                  <a16:creationId xmlns:a16="http://schemas.microsoft.com/office/drawing/2014/main" id="{33969D07-6F00-448F-8217-1A3BF7078E6E}"/>
                </a:ext>
              </a:extLst>
            </p:cNvPr>
            <p:cNvPicPr>
              <a:picLocks noChangeAspect="1"/>
            </p:cNvPicPr>
            <p:nvPr/>
          </p:nvPicPr>
          <p:blipFill rotWithShape="1">
            <a:blip r:embed="rId8"/>
            <a:srcRect b="22290"/>
            <a:stretch/>
          </p:blipFill>
          <p:spPr>
            <a:xfrm>
              <a:off x="4056120" y="5195317"/>
              <a:ext cx="381450" cy="495187"/>
            </a:xfrm>
            <a:prstGeom prst="rect">
              <a:avLst/>
            </a:prstGeom>
          </p:spPr>
        </p:pic>
        <p:sp>
          <p:nvSpPr>
            <p:cNvPr id="69" name="TextBox 68">
              <a:extLst>
                <a:ext uri="{FF2B5EF4-FFF2-40B4-BE49-F238E27FC236}">
                  <a16:creationId xmlns:a16="http://schemas.microsoft.com/office/drawing/2014/main" id="{21796B93-F68E-41E6-9BF6-4408E9A0192A}"/>
                </a:ext>
              </a:extLst>
            </p:cNvPr>
            <p:cNvSpPr txBox="1"/>
            <p:nvPr/>
          </p:nvSpPr>
          <p:spPr>
            <a:xfrm>
              <a:off x="3504521" y="5640418"/>
              <a:ext cx="1484648" cy="329585"/>
            </a:xfrm>
            <a:prstGeom prst="rect">
              <a:avLst/>
            </a:prstGeom>
            <a:noFill/>
          </p:spPr>
          <p:txBody>
            <a:bodyPr wrap="square" lIns="89630" tIns="44814" rIns="89630" bIns="44814" rtlCol="0">
              <a:spAutoFit/>
            </a:bodyPr>
            <a:lstStyle/>
            <a:p>
              <a:pPr algn="ctr" defTabSz="896214">
                <a:spcAft>
                  <a:spcPts val="588"/>
                </a:spcAft>
                <a:defRPr/>
              </a:pPr>
              <a:r>
                <a:rPr lang="de-DE" sz="1200">
                  <a:ln>
                    <a:solidFill>
                      <a:srgbClr val="FFFFFF">
                        <a:alpha val="0"/>
                      </a:srgbClr>
                    </a:solidFill>
                  </a:ln>
                  <a:solidFill>
                    <a:schemeClr val="tx2"/>
                  </a:solidFill>
                  <a:latin typeface="+mj-lt"/>
                  <a:cs typeface="Segoe UI Semibold" charset="0"/>
                </a:rPr>
                <a:t>VNET-Gateway</a:t>
              </a:r>
            </a:p>
          </p:txBody>
        </p:sp>
        <p:cxnSp>
          <p:nvCxnSpPr>
            <p:cNvPr id="173" name="Straight Arrow Connector 172" descr="Arrow pointing right">
              <a:extLst>
                <a:ext uri="{FF2B5EF4-FFF2-40B4-BE49-F238E27FC236}">
                  <a16:creationId xmlns:a16="http://schemas.microsoft.com/office/drawing/2014/main" id="{D4E2AED0-369B-4746-8A35-A2724849D7D8}"/>
                </a:ext>
              </a:extLst>
            </p:cNvPr>
            <p:cNvCxnSpPr>
              <a:cxnSpLocks/>
            </p:cNvCxnSpPr>
            <p:nvPr/>
          </p:nvCxnSpPr>
          <p:spPr>
            <a:xfrm>
              <a:off x="4437570" y="5516245"/>
              <a:ext cx="2249495" cy="0"/>
            </a:xfrm>
            <a:prstGeom prst="straightConnector1">
              <a:avLst/>
            </a:prstGeom>
            <a:ln w="1270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descr="Line connector">
              <a:extLst>
                <a:ext uri="{FF2B5EF4-FFF2-40B4-BE49-F238E27FC236}">
                  <a16:creationId xmlns:a16="http://schemas.microsoft.com/office/drawing/2014/main" id="{F2350F30-C26A-45A6-AF9B-B92C12CC8433}"/>
                </a:ext>
              </a:extLst>
            </p:cNvPr>
            <p:cNvCxnSpPr>
              <a:cxnSpLocks/>
            </p:cNvCxnSpPr>
            <p:nvPr/>
          </p:nvCxnSpPr>
          <p:spPr>
            <a:xfrm>
              <a:off x="5598821" y="5518150"/>
              <a:ext cx="0" cy="679932"/>
            </a:xfrm>
            <a:prstGeom prst="line">
              <a:avLst/>
            </a:prstGeom>
            <a:noFill/>
            <a:ln w="19050" cap="sq" cmpd="sng" algn="ctr">
              <a:solidFill>
                <a:schemeClr val="bg1">
                  <a:lumMod val="50000"/>
                </a:schemeClr>
              </a:solidFill>
              <a:prstDash val="sysDash"/>
              <a:miter lim="800000"/>
              <a:headEnd type="none" w="med" len="med"/>
              <a:tailEnd type="none" w="med" len="med"/>
            </a:ln>
            <a:effectLst/>
          </p:spPr>
        </p:cxnSp>
        <p:sp>
          <p:nvSpPr>
            <p:cNvPr id="84" name="Vnet2Vnet text">
              <a:extLst>
                <a:ext uri="{FF2B5EF4-FFF2-40B4-BE49-F238E27FC236}">
                  <a16:creationId xmlns:a16="http://schemas.microsoft.com/office/drawing/2014/main" id="{5E4E1CA2-6C1F-4328-8E0F-7276533A04D7}"/>
                </a:ext>
              </a:extLst>
            </p:cNvPr>
            <p:cNvSpPr txBox="1"/>
            <p:nvPr/>
          </p:nvSpPr>
          <p:spPr>
            <a:xfrm>
              <a:off x="5073071" y="6230820"/>
              <a:ext cx="1034388" cy="221184"/>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225">
                <a:spcAft>
                  <a:spcPts val="600"/>
                </a:spcAft>
                <a:defRPr/>
              </a:pPr>
              <a:r>
                <a:rPr lang="de-DE" sz="1200">
                  <a:solidFill>
                    <a:schemeClr val="tx2"/>
                  </a:solidFill>
                  <a:latin typeface="+mj-lt"/>
                </a:rPr>
                <a:t>Vnet2Vnet</a:t>
              </a:r>
            </a:p>
          </p:txBody>
        </p:sp>
        <p:pic>
          <p:nvPicPr>
            <p:cNvPr id="151" name="Picture 150" descr="Symbol eines Sicherheitsschlosses">
              <a:extLst>
                <a:ext uri="{FF2B5EF4-FFF2-40B4-BE49-F238E27FC236}">
                  <a16:creationId xmlns:a16="http://schemas.microsoft.com/office/drawing/2014/main" id="{47A1E8B5-0C89-4F75-BB85-D280ECAB096F}"/>
                </a:ext>
              </a:extLst>
            </p:cNvPr>
            <p:cNvPicPr>
              <a:picLocks noChangeAspect="1"/>
            </p:cNvPicPr>
            <p:nvPr/>
          </p:nvPicPr>
          <p:blipFill rotWithShape="1">
            <a:blip r:embed="rId8"/>
            <a:srcRect b="26996"/>
            <a:stretch/>
          </p:blipFill>
          <p:spPr>
            <a:xfrm>
              <a:off x="6687065" y="5172210"/>
              <a:ext cx="381450" cy="465202"/>
            </a:xfrm>
            <a:prstGeom prst="rect">
              <a:avLst/>
            </a:prstGeom>
          </p:spPr>
        </p:pic>
        <p:sp>
          <p:nvSpPr>
            <p:cNvPr id="62" name="TextBox 61" hidden="1">
              <a:extLst>
                <a:ext uri="{FF2B5EF4-FFF2-40B4-BE49-F238E27FC236}">
                  <a16:creationId xmlns:a16="http://schemas.microsoft.com/office/drawing/2014/main" id="{905316F6-A3B6-4B28-949B-EA8170F9191A}"/>
                </a:ext>
              </a:extLst>
            </p:cNvPr>
            <p:cNvSpPr txBox="1"/>
            <p:nvPr/>
          </p:nvSpPr>
          <p:spPr>
            <a:xfrm>
              <a:off x="6135466" y="5640419"/>
              <a:ext cx="1484648" cy="276985"/>
            </a:xfrm>
            <a:prstGeom prst="rect">
              <a:avLst/>
            </a:prstGeom>
            <a:noFill/>
          </p:spPr>
          <p:txBody>
            <a:bodyPr wrap="square" lIns="89630" tIns="44814" rIns="89630" bIns="44814" rtlCol="0">
              <a:spAutoFit/>
            </a:bodyPr>
            <a:lstStyle/>
            <a:p>
              <a:pPr algn="ctr" defTabSz="896214">
                <a:spcAft>
                  <a:spcPts val="588"/>
                </a:spcAft>
                <a:defRPr/>
              </a:pPr>
              <a:r>
                <a:rPr lang="de-DE" sz="1176">
                  <a:ln>
                    <a:solidFill>
                      <a:srgbClr val="FFFFFF">
                        <a:alpha val="0"/>
                      </a:srgbClr>
                    </a:solidFill>
                  </a:ln>
                  <a:solidFill>
                    <a:schemeClr val="tx2"/>
                  </a:solidFill>
                  <a:latin typeface="+mj-lt"/>
                  <a:cs typeface="Segoe UI Semibold" charset="0"/>
                </a:rPr>
                <a:t>VNET-Gateway</a:t>
              </a:r>
            </a:p>
          </p:txBody>
        </p:sp>
        <p:cxnSp>
          <p:nvCxnSpPr>
            <p:cNvPr id="174" name="Straight Arrow Connector 173" descr="Double sided arrow">
              <a:extLst>
                <a:ext uri="{FF2B5EF4-FFF2-40B4-BE49-F238E27FC236}">
                  <a16:creationId xmlns:a16="http://schemas.microsoft.com/office/drawing/2014/main" id="{3D4C82E9-FCDA-41CE-B353-7B3693F0BDDC}"/>
                </a:ext>
              </a:extLst>
            </p:cNvPr>
            <p:cNvCxnSpPr>
              <a:cxnSpLocks/>
            </p:cNvCxnSpPr>
            <p:nvPr/>
          </p:nvCxnSpPr>
          <p:spPr>
            <a:xfrm>
              <a:off x="7068515" y="5493229"/>
              <a:ext cx="2892105" cy="0"/>
            </a:xfrm>
            <a:prstGeom prst="straightConnector1">
              <a:avLst/>
            </a:prstGeom>
            <a:ln w="1270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descr="Line connector">
              <a:extLst>
                <a:ext uri="{FF2B5EF4-FFF2-40B4-BE49-F238E27FC236}">
                  <a16:creationId xmlns:a16="http://schemas.microsoft.com/office/drawing/2014/main" id="{110E5268-48E8-4714-B4BD-787E7FBC1523}"/>
                </a:ext>
              </a:extLst>
            </p:cNvPr>
            <p:cNvCxnSpPr>
              <a:cxnSpLocks/>
            </p:cNvCxnSpPr>
            <p:nvPr/>
          </p:nvCxnSpPr>
          <p:spPr>
            <a:xfrm>
              <a:off x="7946411" y="5518150"/>
              <a:ext cx="0" cy="679932"/>
            </a:xfrm>
            <a:prstGeom prst="line">
              <a:avLst/>
            </a:prstGeom>
            <a:noFill/>
            <a:ln w="19050" cap="sq" cmpd="sng" algn="ctr">
              <a:solidFill>
                <a:schemeClr val="bg1">
                  <a:lumMod val="50000"/>
                </a:schemeClr>
              </a:solidFill>
              <a:prstDash val="sysDash"/>
              <a:miter lim="800000"/>
              <a:headEnd type="none" w="med" len="med"/>
              <a:tailEnd type="none" w="med" len="med"/>
            </a:ln>
            <a:effectLst/>
          </p:spPr>
        </p:cxnSp>
        <p:sp>
          <p:nvSpPr>
            <p:cNvPr id="81" name="P2S Text">
              <a:extLst>
                <a:ext uri="{FF2B5EF4-FFF2-40B4-BE49-F238E27FC236}">
                  <a16:creationId xmlns:a16="http://schemas.microsoft.com/office/drawing/2014/main" id="{9880B654-89ED-4BD3-B8F2-F6F58DEC34A1}"/>
                </a:ext>
              </a:extLst>
            </p:cNvPr>
            <p:cNvSpPr txBox="1"/>
            <p:nvPr/>
          </p:nvSpPr>
          <p:spPr>
            <a:xfrm>
              <a:off x="6500634" y="6230256"/>
              <a:ext cx="2891555" cy="221184"/>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225">
                <a:spcAft>
                  <a:spcPts val="600"/>
                </a:spcAft>
                <a:defRPr/>
              </a:pPr>
              <a:r>
                <a:rPr lang="de-DE" sz="1200">
                  <a:solidFill>
                    <a:schemeClr val="tx2"/>
                  </a:solidFill>
                  <a:latin typeface="+mj-lt"/>
                </a:rPr>
                <a:t>P2S, S2S-VPN Expressroute</a:t>
              </a:r>
            </a:p>
          </p:txBody>
        </p:sp>
        <p:sp>
          <p:nvSpPr>
            <p:cNvPr id="71" name="Rectangle 70">
              <a:extLst>
                <a:ext uri="{FF2B5EF4-FFF2-40B4-BE49-F238E27FC236}">
                  <a16:creationId xmlns:a16="http://schemas.microsoft.com/office/drawing/2014/main" id="{EDA7A272-C9CA-4002-A6E3-353BCBEF2E5F}"/>
                </a:ext>
              </a:extLst>
            </p:cNvPr>
            <p:cNvSpPr/>
            <p:nvPr/>
          </p:nvSpPr>
          <p:spPr>
            <a:xfrm>
              <a:off x="6138358" y="3581011"/>
              <a:ext cx="1478864" cy="276480"/>
            </a:xfrm>
            <a:prstGeom prst="rect">
              <a:avLst/>
            </a:prstGeom>
            <a:solidFill>
              <a:schemeClr val="accent6"/>
            </a:solidFill>
          </p:spPr>
          <p:txBody>
            <a:bodyPr wrap="square" anchor="ctr">
              <a:spAutoFit/>
            </a:bodyPr>
            <a:lstStyle/>
            <a:p>
              <a:pPr algn="ctr" defTabSz="914225">
                <a:defRPr/>
              </a:pPr>
              <a:r>
                <a:rPr lang="de-DE" sz="900">
                  <a:latin typeface="Consolas" panose="020B0609020204030204" pitchFamily="49" charset="0"/>
                  <a:cs typeface="Courier New" panose="02070309020205020404" pitchFamily="49" charset="0"/>
                </a:rPr>
                <a:t>10.0.0.2</a:t>
              </a:r>
            </a:p>
          </p:txBody>
        </p:sp>
        <p:cxnSp>
          <p:nvCxnSpPr>
            <p:cNvPr id="169" name="Elbow Connector 15" descr="Line connector">
              <a:extLst>
                <a:ext uri="{FF2B5EF4-FFF2-40B4-BE49-F238E27FC236}">
                  <a16:creationId xmlns:a16="http://schemas.microsoft.com/office/drawing/2014/main" id="{CCE4A08A-80E4-4E7F-A22B-7793A5778CA0}"/>
                </a:ext>
              </a:extLst>
            </p:cNvPr>
            <p:cNvCxnSpPr>
              <a:cxnSpLocks/>
              <a:endCxn id="143" idx="0"/>
            </p:cNvCxnSpPr>
            <p:nvPr/>
          </p:nvCxnSpPr>
          <p:spPr>
            <a:xfrm rot="16200000" flipH="1">
              <a:off x="8737471" y="2895976"/>
              <a:ext cx="1142948" cy="539041"/>
            </a:xfrm>
            <a:prstGeom prst="bentConnector3">
              <a:avLst>
                <a:gd name="adj1" fmla="val 553"/>
              </a:avLst>
            </a:prstGeom>
            <a:ln w="1270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id="{D048F34B-8D34-4295-BC84-7EFB926342FF}"/>
              </a:ext>
              <a:ext uri="{C183D7F6-B498-43B3-948B-1728B52AA6E4}">
                <adec:decorative xmlns:adec="http://schemas.microsoft.com/office/drawing/2017/decorative" val="1"/>
              </a:ext>
            </a:extLst>
          </p:cNvPr>
          <p:cNvGrpSpPr/>
          <p:nvPr/>
        </p:nvGrpSpPr>
        <p:grpSpPr>
          <a:xfrm>
            <a:off x="7225316" y="3231766"/>
            <a:ext cx="1492410" cy="686288"/>
            <a:chOff x="7537437" y="3705949"/>
            <a:chExt cx="1787538" cy="822003"/>
          </a:xfrm>
        </p:grpSpPr>
        <p:sp>
          <p:nvSpPr>
            <p:cNvPr id="41" name="TextBox 112">
              <a:extLst>
                <a:ext uri="{FF2B5EF4-FFF2-40B4-BE49-F238E27FC236}">
                  <a16:creationId xmlns:a16="http://schemas.microsoft.com/office/drawing/2014/main" id="{5596BE24-048B-4F1A-8F41-5F4FC9E05BF1}"/>
                </a:ext>
              </a:extLst>
            </p:cNvPr>
            <p:cNvSpPr txBox="1"/>
            <p:nvPr/>
          </p:nvSpPr>
          <p:spPr>
            <a:xfrm>
              <a:off x="7865209" y="3705949"/>
              <a:ext cx="740362" cy="16588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92">
                <a:defRPr/>
              </a:pPr>
              <a:r>
                <a:rPr lang="de-DE" sz="900">
                  <a:latin typeface="Consolas" panose="020B0609020204030204" pitchFamily="49" charset="0"/>
                  <a:cs typeface="Courier New" panose="02070309020205020404" pitchFamily="49" charset="0"/>
                </a:rPr>
                <a:t>10.0.0.5</a:t>
              </a:r>
            </a:p>
          </p:txBody>
        </p:sp>
        <p:pic>
          <p:nvPicPr>
            <p:cNvPr id="77" name="Picture 76" descr="Symbol aus drei Punkten und nach außen weisenden Chevrons links und rechts">
              <a:extLst>
                <a:ext uri="{FF2B5EF4-FFF2-40B4-BE49-F238E27FC236}">
                  <a16:creationId xmlns:a16="http://schemas.microsoft.com/office/drawing/2014/main" id="{43272155-C07A-45BF-B41E-3672A716EB18}"/>
                </a:ext>
              </a:extLst>
            </p:cNvPr>
            <p:cNvPicPr>
              <a:picLocks noChangeAspect="1"/>
            </p:cNvPicPr>
            <p:nvPr/>
          </p:nvPicPr>
          <p:blipFill>
            <a:blip r:embed="rId9"/>
            <a:stretch>
              <a:fillRect/>
            </a:stretch>
          </p:blipFill>
          <p:spPr>
            <a:xfrm>
              <a:off x="7938210" y="3979482"/>
              <a:ext cx="594360" cy="262304"/>
            </a:xfrm>
            <a:prstGeom prst="rect">
              <a:avLst/>
            </a:prstGeom>
          </p:spPr>
        </p:pic>
        <p:sp>
          <p:nvSpPr>
            <p:cNvPr id="40" name="TextBox 177">
              <a:extLst>
                <a:ext uri="{FF2B5EF4-FFF2-40B4-BE49-F238E27FC236}">
                  <a16:creationId xmlns:a16="http://schemas.microsoft.com/office/drawing/2014/main" id="{C2D90D71-40BF-45A3-AFE9-803837838920}"/>
                </a:ext>
              </a:extLst>
            </p:cNvPr>
            <p:cNvSpPr txBox="1"/>
            <p:nvPr/>
          </p:nvSpPr>
          <p:spPr>
            <a:xfrm>
              <a:off x="7537437" y="4339583"/>
              <a:ext cx="1395906" cy="18836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225">
                <a:defRPr/>
              </a:pPr>
              <a:r>
                <a:rPr lang="de-DE" sz="1200">
                  <a:latin typeface="Segoe UI Semibold"/>
                </a:rPr>
                <a:t>Privater Endpunkt</a:t>
              </a:r>
            </a:p>
          </p:txBody>
        </p:sp>
        <p:cxnSp>
          <p:nvCxnSpPr>
            <p:cNvPr id="184" name="Long arrow DB PL" descr="Arrow pointing right">
              <a:extLst>
                <a:ext uri="{FF2B5EF4-FFF2-40B4-BE49-F238E27FC236}">
                  <a16:creationId xmlns:a16="http://schemas.microsoft.com/office/drawing/2014/main" id="{2485A9F0-6EB7-4EE2-B270-84E6177DA0F3}"/>
                </a:ext>
              </a:extLst>
            </p:cNvPr>
            <p:cNvCxnSpPr>
              <a:cxnSpLocks/>
              <a:stCxn id="77" idx="3"/>
            </p:cNvCxnSpPr>
            <p:nvPr/>
          </p:nvCxnSpPr>
          <p:spPr>
            <a:xfrm>
              <a:off x="8532570" y="4110634"/>
              <a:ext cx="792405" cy="0"/>
            </a:xfrm>
            <a:prstGeom prst="line">
              <a:avLst/>
            </a:prstGeom>
            <a:ln w="12700">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94" name="Group 193">
            <a:extLst>
              <a:ext uri="{FF2B5EF4-FFF2-40B4-BE49-F238E27FC236}">
                <a16:creationId xmlns:a16="http://schemas.microsoft.com/office/drawing/2014/main" id="{FD02217A-E475-4B9D-9D70-AB9DEF865BAB}"/>
              </a:ext>
              <a:ext uri="{C183D7F6-B498-43B3-948B-1728B52AA6E4}">
                <adec:decorative xmlns:adec="http://schemas.microsoft.com/office/drawing/2017/decorative" val="1"/>
              </a:ext>
            </a:extLst>
          </p:cNvPr>
          <p:cNvGrpSpPr/>
          <p:nvPr/>
        </p:nvGrpSpPr>
        <p:grpSpPr>
          <a:xfrm>
            <a:off x="9119555" y="1448284"/>
            <a:ext cx="1918766" cy="2858486"/>
            <a:chOff x="9806267" y="1569775"/>
            <a:chExt cx="2298209" cy="3423760"/>
          </a:xfrm>
        </p:grpSpPr>
        <p:sp>
          <p:nvSpPr>
            <p:cNvPr id="103" name="TextBox 165">
              <a:extLst>
                <a:ext uri="{FF2B5EF4-FFF2-40B4-BE49-F238E27FC236}">
                  <a16:creationId xmlns:a16="http://schemas.microsoft.com/office/drawing/2014/main" id="{3FFA18E7-4CD3-4101-8CDD-B6B9A7A44609}"/>
                </a:ext>
              </a:extLst>
            </p:cNvPr>
            <p:cNvSpPr txBox="1"/>
            <p:nvPr/>
          </p:nvSpPr>
          <p:spPr>
            <a:xfrm>
              <a:off x="9806267" y="1569775"/>
              <a:ext cx="2003749" cy="215382"/>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225">
                <a:spcAft>
                  <a:spcPts val="600"/>
                </a:spcAft>
                <a:defRPr/>
              </a:pPr>
              <a:r>
                <a:rPr lang="de-DE" sz="1372">
                  <a:solidFill>
                    <a:srgbClr val="FF0000"/>
                  </a:solidFill>
                  <a:latin typeface="+mj-lt"/>
                </a:rPr>
                <a:t>Kein Internetzugriff</a:t>
              </a:r>
            </a:p>
          </p:txBody>
        </p:sp>
        <p:pic>
          <p:nvPicPr>
            <p:cNvPr id="193" name="Picture 192" descr="Globussymbol">
              <a:extLst>
                <a:ext uri="{FF2B5EF4-FFF2-40B4-BE49-F238E27FC236}">
                  <a16:creationId xmlns:a16="http://schemas.microsoft.com/office/drawing/2014/main" id="{630D02F7-701B-4D36-BD5B-FC0835B49767}"/>
                </a:ext>
              </a:extLst>
            </p:cNvPr>
            <p:cNvPicPr>
              <a:picLocks noChangeAspect="1"/>
            </p:cNvPicPr>
            <p:nvPr/>
          </p:nvPicPr>
          <p:blipFill>
            <a:blip r:embed="rId10"/>
            <a:stretch>
              <a:fillRect/>
            </a:stretch>
          </p:blipFill>
          <p:spPr>
            <a:xfrm>
              <a:off x="10554421" y="2146103"/>
              <a:ext cx="536448" cy="527304"/>
            </a:xfrm>
            <a:prstGeom prst="rect">
              <a:avLst/>
            </a:prstGeom>
          </p:spPr>
        </p:pic>
        <p:sp>
          <p:nvSpPr>
            <p:cNvPr id="102" name="Freeform: Shape 101" descr="Leitungsanschluss">
              <a:extLst>
                <a:ext uri="{FF2B5EF4-FFF2-40B4-BE49-F238E27FC236}">
                  <a16:creationId xmlns:a16="http://schemas.microsoft.com/office/drawing/2014/main" id="{47B12F6F-BE55-4867-A34F-882F7408E9C8}"/>
                </a:ext>
              </a:extLst>
            </p:cNvPr>
            <p:cNvSpPr/>
            <p:nvPr/>
          </p:nvSpPr>
          <p:spPr bwMode="auto">
            <a:xfrm flipH="1" flipV="1">
              <a:off x="10084149" y="2676525"/>
              <a:ext cx="749306" cy="1148236"/>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cap="sq" cmpd="sng" algn="ctr">
              <a:solidFill>
                <a:schemeClr val="bg1">
                  <a:lumMod val="65000"/>
                </a:schemeClr>
              </a:solidFill>
              <a:prstDash val="sysDash"/>
              <a:miter lim="800000"/>
              <a:headEnd type="none" w="med" len="med"/>
              <a:tailEnd type="none" w="med" len="med"/>
            </a:ln>
            <a:effectLst/>
          </p:spPr>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3927" fontAlgn="base">
                <a:spcBef>
                  <a:spcPct val="0"/>
                </a:spcBef>
                <a:spcAft>
                  <a:spcPct val="0"/>
                </a:spcAft>
              </a:pPr>
              <a:endParaRPr lang="en-US" sz="1200" kern="0" dirty="0">
                <a:solidFill>
                  <a:srgbClr val="2F2F2F"/>
                </a:solidFill>
                <a:latin typeface="Segoe UI Semibold" panose="020B0702040204020203" pitchFamily="34" charset="0"/>
                <a:cs typeface="Segoe UI Semibold" panose="020B0702040204020203" pitchFamily="34" charset="0"/>
              </a:endParaRPr>
            </a:p>
          </p:txBody>
        </p:sp>
        <p:sp>
          <p:nvSpPr>
            <p:cNvPr id="101" name="Multiplication Sign 100" descr="Rotes Kreuzzeichen">
              <a:extLst>
                <a:ext uri="{FF2B5EF4-FFF2-40B4-BE49-F238E27FC236}">
                  <a16:creationId xmlns:a16="http://schemas.microsoft.com/office/drawing/2014/main" id="{7F9ADDBD-7790-45E6-BE24-654A323C498C}"/>
                </a:ext>
              </a:extLst>
            </p:cNvPr>
            <p:cNvSpPr/>
            <p:nvPr/>
          </p:nvSpPr>
          <p:spPr bwMode="auto">
            <a:xfrm>
              <a:off x="9848972" y="3629411"/>
              <a:ext cx="375773" cy="375773"/>
            </a:xfrm>
            <a:prstGeom prst="mathMultiply">
              <a:avLst>
                <a:gd name="adj1" fmla="val 14913"/>
              </a:avLst>
            </a:prstGeom>
            <a:solidFill>
              <a:srgbClr val="E81123"/>
            </a:solidFill>
            <a:ln w="12700" cap="flat" cmpd="sng" algn="ctr">
              <a:solidFill>
                <a:sysClr val="window" lastClr="FFFFFF"/>
              </a:solidFill>
              <a:prstDash val="solid"/>
              <a:miter lim="800000"/>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293" fontAlgn="base">
                <a:spcBef>
                  <a:spcPct val="0"/>
                </a:spcBef>
                <a:spcAft>
                  <a:spcPct val="0"/>
                </a:spcAft>
                <a:defRPr/>
              </a:pPr>
              <a:endParaRPr lang="en-US" sz="18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7" name="TextBox 96">
              <a:extLst>
                <a:ext uri="{FF2B5EF4-FFF2-40B4-BE49-F238E27FC236}">
                  <a16:creationId xmlns:a16="http://schemas.microsoft.com/office/drawing/2014/main" id="{8C0B37D8-E8D5-4A95-A4DC-ED80D5C0533D}"/>
                </a:ext>
              </a:extLst>
            </p:cNvPr>
            <p:cNvSpPr txBox="1"/>
            <p:nvPr/>
          </p:nvSpPr>
          <p:spPr>
            <a:xfrm>
              <a:off x="9848972" y="4385279"/>
              <a:ext cx="2255504" cy="608256"/>
            </a:xfrm>
            <a:prstGeom prst="rect">
              <a:avLst/>
            </a:prstGeom>
            <a:solidFill>
              <a:schemeClr val="bg1">
                <a:lumMod val="95000"/>
              </a:schemeClr>
            </a:solidFill>
          </p:spPr>
          <p:txBody>
            <a:bodyPr wrap="square" rtlCol="0">
              <a:spAutoFit/>
            </a:bodyPr>
            <a:lstStyle/>
            <a:p>
              <a:pPr defTabSz="914225">
                <a:defRPr/>
              </a:pPr>
              <a:r>
                <a:rPr lang="de-DE" sz="900" dirty="0">
                  <a:solidFill>
                    <a:schemeClr val="accent1"/>
                  </a:solidFill>
                  <a:latin typeface="Consolas" panose="020B0609020204030204" pitchFamily="49" charset="0"/>
                  <a:cs typeface="Courier New" panose="02070309020205020404" pitchFamily="49" charset="0"/>
                </a:rPr>
                <a:t>mysqldbsrv.privatelink.</a:t>
              </a:r>
            </a:p>
            <a:p>
              <a:pPr defTabSz="914225">
                <a:defRPr/>
              </a:pPr>
              <a:r>
                <a:rPr lang="de-DE" sz="900" dirty="0">
                  <a:solidFill>
                    <a:schemeClr val="accent1"/>
                  </a:solidFill>
                  <a:latin typeface="Consolas" panose="020B0609020204030204" pitchFamily="49" charset="0"/>
                  <a:cs typeface="Courier New" panose="02070309020205020404" pitchFamily="49" charset="0"/>
                </a:rPr>
                <a:t>database.windows.net</a:t>
              </a:r>
            </a:p>
            <a:p>
              <a:pPr defTabSz="914225">
                <a:defRPr/>
              </a:pPr>
              <a:r>
                <a:rPr lang="de-DE" sz="900" dirty="0">
                  <a:solidFill>
                    <a:schemeClr val="accent1"/>
                  </a:solidFill>
                  <a:latin typeface="Consolas" panose="020B0609020204030204" pitchFamily="49" charset="0"/>
                  <a:cs typeface="Courier New" panose="02070309020205020404" pitchFamily="49" charset="0"/>
                </a:rPr>
                <a:t>10.0.0.5</a:t>
              </a:r>
            </a:p>
          </p:txBody>
        </p:sp>
      </p:grpSp>
    </p:spTree>
    <p:extLst>
      <p:ext uri="{BB962C8B-B14F-4D97-AF65-F5344CB8AC3E}">
        <p14:creationId xmlns:p14="http://schemas.microsoft.com/office/powerpoint/2010/main" val="2250856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500"/>
                                        <p:tgtEl>
                                          <p:spTgt spid="9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118"/>
                                        </p:tgtEl>
                                        <p:attrNameLst>
                                          <p:attrName>style.visibility</p:attrName>
                                        </p:attrNameLst>
                                      </p:cBhvr>
                                      <p:to>
                                        <p:strVal val="visible"/>
                                      </p:to>
                                    </p:set>
                                    <p:animEffect transition="in" filter="fade">
                                      <p:cBhvr>
                                        <p:cTn id="24" dur="500"/>
                                        <p:tgtEl>
                                          <p:spTgt spid="1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22"/>
                                        </p:tgtEl>
                                      </p:cBhvr>
                                    </p:animEffect>
                                    <p:set>
                                      <p:cBhvr>
                                        <p:cTn id="29" dur="1" fill="hold">
                                          <p:stCondLst>
                                            <p:cond delay="499"/>
                                          </p:stCondLst>
                                        </p:cTn>
                                        <p:tgtEl>
                                          <p:spTgt spid="2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118"/>
                                        </p:tgtEl>
                                      </p:cBhvr>
                                    </p:animEffect>
                                    <p:set>
                                      <p:cBhvr>
                                        <p:cTn id="32" dur="1" fill="hold">
                                          <p:stCondLst>
                                            <p:cond delay="499"/>
                                          </p:stCondLst>
                                        </p:cTn>
                                        <p:tgtEl>
                                          <p:spTgt spid="118"/>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191"/>
                                        </p:tgtEl>
                                        <p:attrNameLst>
                                          <p:attrName>style.visibility</p:attrName>
                                        </p:attrNameLst>
                                      </p:cBhvr>
                                      <p:to>
                                        <p:strVal val="visible"/>
                                      </p:to>
                                    </p:set>
                                    <p:animEffect transition="in" filter="fade">
                                      <p:cBhvr>
                                        <p:cTn id="38" dur="500"/>
                                        <p:tgtEl>
                                          <p:spTgt spid="19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24"/>
                                        </p:tgtEl>
                                      </p:cBhvr>
                                    </p:animEffect>
                                    <p:set>
                                      <p:cBhvr>
                                        <p:cTn id="43" dur="1" fill="hold">
                                          <p:stCondLst>
                                            <p:cond delay="499"/>
                                          </p:stCondLst>
                                        </p:cTn>
                                        <p:tgtEl>
                                          <p:spTgt spid="24"/>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nodeType="withEffect">
                                  <p:stCondLst>
                                    <p:cond delay="0"/>
                                  </p:stCondLst>
                                  <p:childTnLst>
                                    <p:set>
                                      <p:cBhvr>
                                        <p:cTn id="48" dur="1" fill="hold">
                                          <p:stCondLst>
                                            <p:cond delay="0"/>
                                          </p:stCondLst>
                                        </p:cTn>
                                        <p:tgtEl>
                                          <p:spTgt spid="187"/>
                                        </p:tgtEl>
                                        <p:attrNameLst>
                                          <p:attrName>style.visibility</p:attrName>
                                        </p:attrNameLst>
                                      </p:cBhvr>
                                      <p:to>
                                        <p:strVal val="visible"/>
                                      </p:to>
                                    </p:set>
                                    <p:animEffect transition="in" filter="fade">
                                      <p:cBhvr>
                                        <p:cTn id="49" dur="500"/>
                                        <p:tgtEl>
                                          <p:spTgt spid="18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94"/>
                                        </p:tgtEl>
                                        <p:attrNameLst>
                                          <p:attrName>style.visibility</p:attrName>
                                        </p:attrNameLst>
                                      </p:cBhvr>
                                      <p:to>
                                        <p:strVal val="visible"/>
                                      </p:to>
                                    </p:set>
                                    <p:animEffect transition="in" filter="fade">
                                      <p:cBhvr>
                                        <p:cTn id="54"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4" grpId="0" animBg="1"/>
      <p:bldP spid="24" grpId="1"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D15D4-5D89-4B78-8D71-7232DE7841EE}"/>
              </a:ext>
            </a:extLst>
          </p:cNvPr>
          <p:cNvSpPr>
            <a:spLocks noGrp="1"/>
          </p:cNvSpPr>
          <p:nvPr>
            <p:ph type="title"/>
          </p:nvPr>
        </p:nvSpPr>
        <p:spPr/>
        <p:txBody>
          <a:bodyPr/>
          <a:lstStyle/>
          <a:p>
            <a:r>
              <a:rPr lang="de-DE"/>
              <a:t>Authentifizierung und Zugriffssteuerung</a:t>
            </a:r>
          </a:p>
        </p:txBody>
      </p:sp>
      <p:pic>
        <p:nvPicPr>
          <p:cNvPr id="33" name="Picture 32" descr="Schlüsselsymbol">
            <a:extLst>
              <a:ext uri="{FF2B5EF4-FFF2-40B4-BE49-F238E27FC236}">
                <a16:creationId xmlns:a16="http://schemas.microsoft.com/office/drawing/2014/main" id="{6764C332-5A13-4593-BFAB-D09B4F349821}"/>
              </a:ext>
            </a:extLst>
          </p:cNvPr>
          <p:cNvPicPr>
            <a:picLocks noChangeAspect="1"/>
          </p:cNvPicPr>
          <p:nvPr/>
        </p:nvPicPr>
        <p:blipFill>
          <a:blip r:embed="rId3"/>
          <a:stretch>
            <a:fillRect/>
          </a:stretch>
        </p:blipFill>
        <p:spPr>
          <a:xfrm>
            <a:off x="426361" y="1169263"/>
            <a:ext cx="736211" cy="736211"/>
          </a:xfrm>
          <a:prstGeom prst="rect">
            <a:avLst/>
          </a:prstGeom>
        </p:spPr>
      </p:pic>
      <p:cxnSp>
        <p:nvCxnSpPr>
          <p:cNvPr id="22" name="Straight Connector 21">
            <a:extLst>
              <a:ext uri="{FF2B5EF4-FFF2-40B4-BE49-F238E27FC236}">
                <a16:creationId xmlns:a16="http://schemas.microsoft.com/office/drawing/2014/main" id="{B679F490-C612-46F7-844D-5D7CA4603F72}"/>
              </a:ext>
              <a:ext uri="{C183D7F6-B498-43B3-948B-1728B52AA6E4}">
                <adec:decorative xmlns:adec="http://schemas.microsoft.com/office/drawing/2017/decorative" val="1"/>
              </a:ext>
            </a:extLst>
          </p:cNvPr>
          <p:cNvCxnSpPr>
            <a:cxnSpLocks/>
          </p:cNvCxnSpPr>
          <p:nvPr/>
        </p:nvCxnSpPr>
        <p:spPr>
          <a:xfrm>
            <a:off x="1409075" y="2754280"/>
            <a:ext cx="101005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5" name="Picture 34" descr="Symbol eines Häkchens, das von einem Bogen umschlossen ist">
            <a:extLst>
              <a:ext uri="{FF2B5EF4-FFF2-40B4-BE49-F238E27FC236}">
                <a16:creationId xmlns:a16="http://schemas.microsoft.com/office/drawing/2014/main" id="{A9A9679F-95F4-446D-AEA6-91904FC5A347}"/>
              </a:ext>
            </a:extLst>
          </p:cNvPr>
          <p:cNvPicPr>
            <a:picLocks noChangeAspect="1"/>
          </p:cNvPicPr>
          <p:nvPr/>
        </p:nvPicPr>
        <p:blipFill>
          <a:blip r:embed="rId4"/>
          <a:stretch>
            <a:fillRect/>
          </a:stretch>
        </p:blipFill>
        <p:spPr>
          <a:xfrm>
            <a:off x="426362" y="2504422"/>
            <a:ext cx="736211" cy="736210"/>
          </a:xfrm>
          <a:prstGeom prst="rect">
            <a:avLst/>
          </a:prstGeom>
        </p:spPr>
      </p:pic>
      <p:sp>
        <p:nvSpPr>
          <p:cNvPr id="10" name="TextBox 9">
            <a:extLst>
              <a:ext uri="{FF2B5EF4-FFF2-40B4-BE49-F238E27FC236}">
                <a16:creationId xmlns:a16="http://schemas.microsoft.com/office/drawing/2014/main" id="{A3BC5A9E-BFBE-42BD-B29E-C6D0E20743F2}"/>
              </a:ext>
            </a:extLst>
          </p:cNvPr>
          <p:cNvSpPr txBox="1">
            <a:spLocks/>
          </p:cNvSpPr>
          <p:nvPr/>
        </p:nvSpPr>
        <p:spPr>
          <a:xfrm>
            <a:off x="1409075" y="2913693"/>
            <a:ext cx="8954125" cy="1133644"/>
          </a:xfrm>
          <a:prstGeom prst="rect">
            <a:avLst/>
          </a:prstGeom>
          <a:noFill/>
        </p:spPr>
        <p:txBody>
          <a:bodyPr wrap="square" lIns="0" tIns="0" rIns="0" bIns="0">
            <a:spAutoFit/>
          </a:bodyPr>
          <a:lstStyle/>
          <a:p>
            <a:pPr marL="11111">
              <a:spcAft>
                <a:spcPts val="196"/>
              </a:spcAft>
              <a:buClr>
                <a:schemeClr val="accent1"/>
              </a:buClr>
            </a:pPr>
            <a:r>
              <a:rPr lang="de-DE" sz="1400" dirty="0">
                <a:latin typeface="+mj-lt"/>
              </a:rPr>
              <a:t>Benötigen Sie Windows-Authentifizierung? Azure AD-Authentifizierung Azure Managed Instance verwenden:</a:t>
            </a:r>
          </a:p>
          <a:p>
            <a:pPr>
              <a:spcAft>
                <a:spcPts val="392"/>
              </a:spcAft>
              <a:buClr>
                <a:schemeClr val="accent1"/>
              </a:buClr>
            </a:pPr>
            <a:r>
              <a:rPr lang="de-DE" sz="1200" dirty="0"/>
              <a:t>Azure AD Serveradministrator</a:t>
            </a:r>
          </a:p>
          <a:p>
            <a:pPr>
              <a:spcAft>
                <a:spcPts val="392"/>
              </a:spcAft>
              <a:buClr>
                <a:schemeClr val="accent1"/>
              </a:buClr>
            </a:pPr>
            <a:r>
              <a:rPr lang="de-DE" sz="1200" dirty="0"/>
              <a:t>SQL- oder Azure AD-Anmeldungen</a:t>
            </a:r>
          </a:p>
          <a:p>
            <a:pPr>
              <a:spcAft>
                <a:spcPts val="392"/>
              </a:spcAft>
              <a:buClr>
                <a:schemeClr val="accent1"/>
              </a:buClr>
            </a:pPr>
            <a:r>
              <a:rPr lang="de-DE" sz="1200" dirty="0"/>
              <a:t>Datenbankbenutzer</a:t>
            </a:r>
          </a:p>
          <a:p>
            <a:pPr>
              <a:spcAft>
                <a:spcPts val="392"/>
              </a:spcAft>
              <a:buClr>
                <a:schemeClr val="accent1"/>
              </a:buClr>
            </a:pPr>
            <a:r>
              <a:rPr lang="de-DE" sz="1200" dirty="0"/>
              <a:t>Eigenständige SQL Server-Datenbank wird unterstützt</a:t>
            </a:r>
          </a:p>
        </p:txBody>
      </p:sp>
      <p:cxnSp>
        <p:nvCxnSpPr>
          <p:cNvPr id="24" name="Straight Connector 23">
            <a:extLst>
              <a:ext uri="{FF2B5EF4-FFF2-40B4-BE49-F238E27FC236}">
                <a16:creationId xmlns:a16="http://schemas.microsoft.com/office/drawing/2014/main" id="{1AB1DEEE-FFAD-4F95-9FE7-A30983897446}"/>
              </a:ext>
              <a:ext uri="{C183D7F6-B498-43B3-948B-1728B52AA6E4}">
                <adec:decorative xmlns:adec="http://schemas.microsoft.com/office/drawing/2017/decorative" val="1"/>
              </a:ext>
            </a:extLst>
          </p:cNvPr>
          <p:cNvCxnSpPr>
            <a:cxnSpLocks/>
          </p:cNvCxnSpPr>
          <p:nvPr/>
        </p:nvCxnSpPr>
        <p:spPr>
          <a:xfrm>
            <a:off x="1409075" y="4215458"/>
            <a:ext cx="1036428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7" name="Picture 36" descr="Azure SQL-Datenbank-Symbol">
            <a:extLst>
              <a:ext uri="{FF2B5EF4-FFF2-40B4-BE49-F238E27FC236}">
                <a16:creationId xmlns:a16="http://schemas.microsoft.com/office/drawing/2014/main" id="{E6150CB4-217C-408D-A1E4-608B7CF8E6B2}"/>
              </a:ext>
            </a:extLst>
          </p:cNvPr>
          <p:cNvPicPr>
            <a:picLocks noChangeAspect="1"/>
          </p:cNvPicPr>
          <p:nvPr/>
        </p:nvPicPr>
        <p:blipFill>
          <a:blip r:embed="rId5"/>
          <a:stretch>
            <a:fillRect/>
          </a:stretch>
        </p:blipFill>
        <p:spPr>
          <a:xfrm>
            <a:off x="426362" y="4152155"/>
            <a:ext cx="736211" cy="736211"/>
          </a:xfrm>
          <a:prstGeom prst="rect">
            <a:avLst/>
          </a:prstGeom>
        </p:spPr>
      </p:pic>
      <p:sp>
        <p:nvSpPr>
          <p:cNvPr id="12" name="TextBox 11">
            <a:extLst>
              <a:ext uri="{FF2B5EF4-FFF2-40B4-BE49-F238E27FC236}">
                <a16:creationId xmlns:a16="http://schemas.microsoft.com/office/drawing/2014/main" id="{F3D70DD7-C5D0-4805-829A-13A2CB97E413}"/>
              </a:ext>
            </a:extLst>
          </p:cNvPr>
          <p:cNvSpPr txBox="1">
            <a:spLocks/>
          </p:cNvSpPr>
          <p:nvPr/>
        </p:nvSpPr>
        <p:spPr>
          <a:xfrm>
            <a:off x="1409075" y="4374870"/>
            <a:ext cx="8750926" cy="1369606"/>
          </a:xfrm>
          <a:prstGeom prst="rect">
            <a:avLst/>
          </a:prstGeom>
          <a:noFill/>
        </p:spPr>
        <p:txBody>
          <a:bodyPr wrap="square" lIns="0" tIns="0" rIns="0" bIns="0">
            <a:spAutoFit/>
          </a:bodyPr>
          <a:lstStyle/>
          <a:p>
            <a:pPr marL="11111">
              <a:spcAft>
                <a:spcPts val="196"/>
              </a:spcAft>
              <a:buClr>
                <a:schemeClr val="accent1"/>
              </a:buClr>
            </a:pPr>
            <a:r>
              <a:rPr lang="de-DE" sz="1400" dirty="0">
                <a:latin typeface="+mj-lt"/>
              </a:rPr>
              <a:t>Azure SQL-Datenbank:</a:t>
            </a:r>
          </a:p>
          <a:p>
            <a:pPr>
              <a:spcAft>
                <a:spcPts val="392"/>
              </a:spcAft>
              <a:buClr>
                <a:schemeClr val="accent1"/>
              </a:buClr>
            </a:pPr>
            <a:r>
              <a:rPr lang="de-DE" sz="1200" dirty="0"/>
              <a:t>Azure AD Serveradministrator</a:t>
            </a:r>
          </a:p>
          <a:p>
            <a:pPr>
              <a:spcAft>
                <a:spcPts val="392"/>
              </a:spcAft>
              <a:buClr>
                <a:schemeClr val="accent1"/>
              </a:buClr>
            </a:pPr>
            <a:r>
              <a:rPr lang="de-DE" sz="1200" dirty="0"/>
              <a:t>SQL-Anmeldungen</a:t>
            </a:r>
          </a:p>
          <a:p>
            <a:pPr>
              <a:spcAft>
                <a:spcPts val="392"/>
              </a:spcAft>
              <a:buClr>
                <a:schemeClr val="accent1"/>
              </a:buClr>
            </a:pPr>
            <a:r>
              <a:rPr lang="de-DE" sz="1200" dirty="0"/>
              <a:t>loginmanager- und dbmanager-Rollen für eingeschränkte Serveradministratoren</a:t>
            </a:r>
          </a:p>
          <a:p>
            <a:pPr>
              <a:spcAft>
                <a:spcPts val="392"/>
              </a:spcAft>
              <a:buClr>
                <a:schemeClr val="accent1"/>
              </a:buClr>
            </a:pPr>
            <a:r>
              <a:rPr lang="de-DE" sz="1200" dirty="0"/>
              <a:t>Datenbankbenutzer</a:t>
            </a:r>
          </a:p>
          <a:p>
            <a:pPr>
              <a:spcAft>
                <a:spcPts val="392"/>
              </a:spcAft>
              <a:buClr>
                <a:schemeClr val="accent1"/>
              </a:buClr>
            </a:pPr>
            <a:r>
              <a:rPr lang="de-DE" sz="1200" dirty="0"/>
              <a:t>Eigenständige Datenbankbenutzer einschließlich </a:t>
            </a:r>
            <a:r>
              <a:rPr lang="de-DE" sz="1200" b="1" dirty="0"/>
              <a:t>Azure AD (empfohlen)</a:t>
            </a:r>
          </a:p>
        </p:txBody>
      </p:sp>
      <p:sp>
        <p:nvSpPr>
          <p:cNvPr id="13" name="TextBox 12">
            <a:extLst>
              <a:ext uri="{FF2B5EF4-FFF2-40B4-BE49-F238E27FC236}">
                <a16:creationId xmlns:a16="http://schemas.microsoft.com/office/drawing/2014/main" id="{755D1D7D-79D4-4D10-A523-6B589579AB6D}"/>
              </a:ext>
            </a:extLst>
          </p:cNvPr>
          <p:cNvSpPr txBox="1"/>
          <p:nvPr/>
        </p:nvSpPr>
        <p:spPr>
          <a:xfrm>
            <a:off x="1409075" y="1726110"/>
            <a:ext cx="6563032" cy="868755"/>
          </a:xfrm>
          <a:prstGeom prst="rect">
            <a:avLst/>
          </a:prstGeom>
          <a:noFill/>
        </p:spPr>
        <p:txBody>
          <a:bodyPr wrap="square" lIns="0" tIns="0" rIns="0" bIns="0">
            <a:noAutofit/>
          </a:bodyPr>
          <a:lstStyle/>
          <a:p>
            <a:pPr>
              <a:spcAft>
                <a:spcPts val="196"/>
              </a:spcAft>
            </a:pPr>
            <a:r>
              <a:rPr lang="de-DE" sz="1400">
                <a:latin typeface="+mj-lt"/>
              </a:rPr>
              <a:t>Authentifizierung im „gemischten Modus“ </a:t>
            </a:r>
            <a:r>
              <a:rPr lang="de-DE" sz="1400">
                <a:solidFill>
                  <a:schemeClr val="tx2"/>
                </a:solidFill>
                <a:latin typeface="+mj-lt"/>
              </a:rPr>
              <a:t>erzwungen </a:t>
            </a:r>
          </a:p>
          <a:p>
            <a:pPr>
              <a:spcAft>
                <a:spcPts val="196"/>
              </a:spcAft>
            </a:pPr>
            <a:r>
              <a:rPr lang="de-DE" sz="1400">
                <a:latin typeface="+mj-lt"/>
              </a:rPr>
              <a:t>SQL-Authentifizierung für die Bereitstellung: </a:t>
            </a:r>
            <a:r>
              <a:rPr lang="de-DE" sz="1400">
                <a:solidFill>
                  <a:schemeClr val="tx2"/>
                </a:solidFill>
                <a:latin typeface="+mj-lt"/>
              </a:rPr>
              <a:t>Server-Administrator</a:t>
            </a:r>
            <a:r>
              <a:rPr lang="de-DE" sz="1400">
                <a:latin typeface="+mj-lt"/>
              </a:rPr>
              <a:t>:</a:t>
            </a:r>
          </a:p>
          <a:p>
            <a:pPr>
              <a:spcAft>
                <a:spcPts val="392"/>
              </a:spcAft>
              <a:buClr>
                <a:schemeClr val="accent1"/>
              </a:buClr>
            </a:pPr>
            <a:r>
              <a:rPr lang="de-DE" sz="1200"/>
              <a:t>Prinzipal auf Serverebene für logischen Server für die Datenbank</a:t>
            </a:r>
          </a:p>
          <a:p>
            <a:pPr>
              <a:spcAft>
                <a:spcPts val="392"/>
              </a:spcAft>
              <a:buClr>
                <a:schemeClr val="accent1"/>
              </a:buClr>
            </a:pPr>
            <a:r>
              <a:rPr lang="de-DE" sz="1200"/>
              <a:t>Mitglied der Sysadmin-Serverrolle für MI</a:t>
            </a:r>
          </a:p>
        </p:txBody>
      </p:sp>
      <p:cxnSp>
        <p:nvCxnSpPr>
          <p:cNvPr id="14" name="Straight Connector 13">
            <a:extLst>
              <a:ext uri="{FF2B5EF4-FFF2-40B4-BE49-F238E27FC236}">
                <a16:creationId xmlns:a16="http://schemas.microsoft.com/office/drawing/2014/main" id="{31769579-03DA-4046-986C-E448207E2259}"/>
              </a:ext>
              <a:ext uri="{C183D7F6-B498-43B3-948B-1728B52AA6E4}">
                <adec:decorative xmlns:adec="http://schemas.microsoft.com/office/drawing/2017/decorative" val="1"/>
              </a:ext>
            </a:extLst>
          </p:cNvPr>
          <p:cNvCxnSpPr>
            <a:cxnSpLocks/>
          </p:cNvCxnSpPr>
          <p:nvPr/>
        </p:nvCxnSpPr>
        <p:spPr>
          <a:xfrm>
            <a:off x="1409075" y="1566698"/>
            <a:ext cx="101005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579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03D51F-D53D-7296-B1B5-9754FF2F2351}"/>
              </a:ext>
            </a:extLst>
          </p:cNvPr>
          <p:cNvSpPr>
            <a:spLocks noGrp="1"/>
          </p:cNvSpPr>
          <p:nvPr>
            <p:ph type="title"/>
          </p:nvPr>
        </p:nvSpPr>
        <p:spPr/>
        <p:txBody>
          <a:bodyPr/>
          <a:lstStyle/>
          <a:p>
            <a:r>
              <a:rPr lang="de-DE" dirty="0"/>
              <a:t>Switch </a:t>
            </a:r>
            <a:r>
              <a:rPr lang="de-DE" dirty="0" err="1"/>
              <a:t>to</a:t>
            </a:r>
            <a:r>
              <a:rPr lang="de-DE" dirty="0"/>
              <a:t> …</a:t>
            </a:r>
          </a:p>
        </p:txBody>
      </p:sp>
    </p:spTree>
    <p:extLst>
      <p:ext uri="{BB962C8B-B14F-4D97-AF65-F5344CB8AC3E}">
        <p14:creationId xmlns:p14="http://schemas.microsoft.com/office/powerpoint/2010/main" val="83260075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429DBF-4A34-8CEF-2D20-04069A6D9EDD}"/>
              </a:ext>
            </a:extLst>
          </p:cNvPr>
          <p:cNvSpPr>
            <a:spLocks noGrp="1"/>
          </p:cNvSpPr>
          <p:nvPr>
            <p:ph type="title"/>
          </p:nvPr>
        </p:nvSpPr>
        <p:spPr/>
        <p:txBody>
          <a:bodyPr/>
          <a:lstStyle/>
          <a:p>
            <a:r>
              <a:rPr lang="de-DE" dirty="0"/>
              <a:t>.. und jetzt die Umsetzung</a:t>
            </a:r>
          </a:p>
        </p:txBody>
      </p:sp>
    </p:spTree>
    <p:extLst>
      <p:ext uri="{BB962C8B-B14F-4D97-AF65-F5344CB8AC3E}">
        <p14:creationId xmlns:p14="http://schemas.microsoft.com/office/powerpoint/2010/main" val="39272944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E279-77A7-8E72-DFFC-AFAE33730DC4}"/>
              </a:ext>
            </a:extLst>
          </p:cNvPr>
          <p:cNvSpPr>
            <a:spLocks noGrp="1"/>
          </p:cNvSpPr>
          <p:nvPr>
            <p:ph type="title"/>
          </p:nvPr>
        </p:nvSpPr>
        <p:spPr>
          <a:xfrm>
            <a:off x="418642" y="3088902"/>
            <a:ext cx="2242261" cy="680196"/>
          </a:xfrm>
        </p:spPr>
        <p:txBody>
          <a:bodyPr/>
          <a:lstStyle/>
          <a:p>
            <a:r>
              <a:rPr lang="de-DE" dirty="0"/>
              <a:t>Umsetzung</a:t>
            </a:r>
          </a:p>
        </p:txBody>
      </p:sp>
      <p:sp>
        <p:nvSpPr>
          <p:cNvPr id="3" name="Text Placeholder 2">
            <a:extLst>
              <a:ext uri="{FF2B5EF4-FFF2-40B4-BE49-F238E27FC236}">
                <a16:creationId xmlns:a16="http://schemas.microsoft.com/office/drawing/2014/main" id="{AAA19FCC-07D1-2CC0-2CF4-48B69EB64944}"/>
              </a:ext>
            </a:extLst>
          </p:cNvPr>
          <p:cNvSpPr>
            <a:spLocks noGrp="1"/>
          </p:cNvSpPr>
          <p:nvPr>
            <p:ph type="body" sz="quarter" idx="21"/>
          </p:nvPr>
        </p:nvSpPr>
        <p:spPr/>
        <p:txBody>
          <a:bodyPr/>
          <a:lstStyle/>
          <a:p>
            <a:r>
              <a:rPr lang="de-DE" sz="3200" dirty="0"/>
              <a:t>Test- und Lernumgebung</a:t>
            </a:r>
          </a:p>
        </p:txBody>
      </p:sp>
      <p:sp>
        <p:nvSpPr>
          <p:cNvPr id="4" name="Text Placeholder 3">
            <a:extLst>
              <a:ext uri="{FF2B5EF4-FFF2-40B4-BE49-F238E27FC236}">
                <a16:creationId xmlns:a16="http://schemas.microsoft.com/office/drawing/2014/main" id="{A5604DA6-9704-7F3E-7F01-79E479A86C04}"/>
              </a:ext>
            </a:extLst>
          </p:cNvPr>
          <p:cNvSpPr>
            <a:spLocks noGrp="1"/>
          </p:cNvSpPr>
          <p:nvPr>
            <p:ph type="body" sz="quarter" idx="22"/>
          </p:nvPr>
        </p:nvSpPr>
        <p:spPr/>
        <p:txBody>
          <a:bodyPr/>
          <a:lstStyle/>
          <a:p>
            <a:r>
              <a:rPr lang="de-DE" sz="3200" dirty="0"/>
              <a:t>Schulungsbeschreibung</a:t>
            </a:r>
          </a:p>
        </p:txBody>
      </p:sp>
      <p:sp>
        <p:nvSpPr>
          <p:cNvPr id="5" name="Text Placeholder 4">
            <a:extLst>
              <a:ext uri="{FF2B5EF4-FFF2-40B4-BE49-F238E27FC236}">
                <a16:creationId xmlns:a16="http://schemas.microsoft.com/office/drawing/2014/main" id="{80640287-04D7-B14E-ED0A-B3CE31AF1AF5}"/>
              </a:ext>
            </a:extLst>
          </p:cNvPr>
          <p:cNvSpPr>
            <a:spLocks noGrp="1"/>
          </p:cNvSpPr>
          <p:nvPr>
            <p:ph type="body" sz="quarter" idx="23"/>
          </p:nvPr>
        </p:nvSpPr>
        <p:spPr/>
        <p:txBody>
          <a:bodyPr/>
          <a:lstStyle/>
          <a:p>
            <a:r>
              <a:rPr lang="de-DE" sz="3200" dirty="0"/>
              <a:t>beispielhafte Fragen</a:t>
            </a:r>
          </a:p>
        </p:txBody>
      </p:sp>
    </p:spTree>
    <p:extLst>
      <p:ext uri="{BB962C8B-B14F-4D97-AF65-F5344CB8AC3E}">
        <p14:creationId xmlns:p14="http://schemas.microsoft.com/office/powerpoint/2010/main" val="8194317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7F257E-0DD5-1CC8-B402-7948E80F0961}"/>
              </a:ext>
            </a:extLst>
          </p:cNvPr>
          <p:cNvPicPr>
            <a:picLocks noChangeAspect="1"/>
          </p:cNvPicPr>
          <p:nvPr/>
        </p:nvPicPr>
        <p:blipFill>
          <a:blip r:embed="rId2"/>
          <a:stretch>
            <a:fillRect/>
          </a:stretch>
        </p:blipFill>
        <p:spPr>
          <a:xfrm>
            <a:off x="470702" y="304364"/>
            <a:ext cx="11250595" cy="6249272"/>
          </a:xfrm>
          <a:prstGeom prst="rect">
            <a:avLst/>
          </a:prstGeom>
        </p:spPr>
      </p:pic>
    </p:spTree>
    <p:extLst>
      <p:ext uri="{BB962C8B-B14F-4D97-AF65-F5344CB8AC3E}">
        <p14:creationId xmlns:p14="http://schemas.microsoft.com/office/powerpoint/2010/main" val="42433754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19611-2DAB-4EC2-BF51-0233F63C5949}"/>
              </a:ext>
            </a:extLst>
          </p:cNvPr>
          <p:cNvSpPr>
            <a:spLocks noGrp="1"/>
          </p:cNvSpPr>
          <p:nvPr>
            <p:ph type="title"/>
          </p:nvPr>
        </p:nvSpPr>
        <p:spPr/>
        <p:txBody>
          <a:bodyPr/>
          <a:lstStyle/>
          <a:p>
            <a:r>
              <a:rPr lang="de-DE"/>
              <a:t>Analysesystem</a:t>
            </a:r>
          </a:p>
        </p:txBody>
      </p:sp>
      <p:sp>
        <p:nvSpPr>
          <p:cNvPr id="5" name="Rectangle 4">
            <a:extLst>
              <a:ext uri="{FF2B5EF4-FFF2-40B4-BE49-F238E27FC236}">
                <a16:creationId xmlns:a16="http://schemas.microsoft.com/office/drawing/2014/main" id="{441A3809-CDA6-48E0-8F3E-170133B6BAF6}"/>
              </a:ext>
              <a:ext uri="{C183D7F6-B498-43B3-948B-1728B52AA6E4}">
                <adec:decorative xmlns:adec="http://schemas.microsoft.com/office/drawing/2017/decorative" val="1"/>
              </a:ext>
            </a:extLst>
          </p:cNvPr>
          <p:cNvSpPr/>
          <p:nvPr/>
        </p:nvSpPr>
        <p:spPr bwMode="auto">
          <a:xfrm>
            <a:off x="427038" y="1172190"/>
            <a:ext cx="2446791" cy="4352310"/>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descr="Symbol von zwei Gebäuden">
            <a:extLst>
              <a:ext uri="{FF2B5EF4-FFF2-40B4-BE49-F238E27FC236}">
                <a16:creationId xmlns:a16="http://schemas.microsoft.com/office/drawing/2014/main" id="{BC1DEE2B-F1F7-4567-B005-B99BB75B4A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384" y="1350708"/>
            <a:ext cx="429948" cy="429948"/>
          </a:xfrm>
          <a:prstGeom prst="rect">
            <a:avLst/>
          </a:prstGeom>
          <a:effectLst/>
        </p:spPr>
      </p:pic>
      <p:sp>
        <p:nvSpPr>
          <p:cNvPr id="7" name="TextBox 6">
            <a:extLst>
              <a:ext uri="{FF2B5EF4-FFF2-40B4-BE49-F238E27FC236}">
                <a16:creationId xmlns:a16="http://schemas.microsoft.com/office/drawing/2014/main" id="{FB9CC074-1A09-4947-89DD-C703A4C766A6}"/>
              </a:ext>
            </a:extLst>
          </p:cNvPr>
          <p:cNvSpPr txBox="1"/>
          <p:nvPr/>
        </p:nvSpPr>
        <p:spPr>
          <a:xfrm>
            <a:off x="609384" y="1838070"/>
            <a:ext cx="2093348" cy="584775"/>
          </a:xfrm>
          <a:prstGeom prst="rect">
            <a:avLst/>
          </a:prstGeom>
          <a:noFill/>
        </p:spPr>
        <p:txBody>
          <a:bodyPr wrap="square" lIns="0" tIns="0" rIns="0" bIns="0" rtlCol="0" anchor="t">
            <a:spAutoFit/>
          </a:bodyPr>
          <a:lstStyle/>
          <a:p>
            <a:pPr algn="l"/>
            <a:r>
              <a:rPr lang="de-DE" sz="1600">
                <a:latin typeface="+mj-lt"/>
                <a:cs typeface="Segoe UI Semibold"/>
              </a:rPr>
              <a:t>Lokale Daten</a:t>
            </a:r>
          </a:p>
          <a:p>
            <a:pPr algn="l"/>
            <a:r>
              <a:rPr lang="de-DE" sz="1100">
                <a:cs typeface="Segoe UI Semibold"/>
              </a:rPr>
              <a:t>SQL Server, Oracle, </a:t>
            </a:r>
            <a:br>
              <a:rPr lang="de-DE" sz="1100">
                <a:cs typeface="Segoe UI Semibold"/>
              </a:rPr>
            </a:br>
            <a:r>
              <a:rPr lang="de-DE" sz="1100">
                <a:cs typeface="Segoe UI Semibold"/>
              </a:rPr>
              <a:t>FileShares, SAP</a:t>
            </a:r>
          </a:p>
        </p:txBody>
      </p:sp>
      <p:pic>
        <p:nvPicPr>
          <p:cNvPr id="8" name="Graphic 7" descr="Symbol einer Wolke">
            <a:extLst>
              <a:ext uri="{FF2B5EF4-FFF2-40B4-BE49-F238E27FC236}">
                <a16:creationId xmlns:a16="http://schemas.microsoft.com/office/drawing/2014/main" id="{607D0634-7640-4501-AF15-DB4D6CE6F2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384" y="3023656"/>
            <a:ext cx="457416" cy="457416"/>
          </a:xfrm>
          <a:prstGeom prst="rect">
            <a:avLst/>
          </a:prstGeom>
          <a:effectLst/>
        </p:spPr>
      </p:pic>
      <p:sp>
        <p:nvSpPr>
          <p:cNvPr id="9" name="TextBox 8">
            <a:extLst>
              <a:ext uri="{FF2B5EF4-FFF2-40B4-BE49-F238E27FC236}">
                <a16:creationId xmlns:a16="http://schemas.microsoft.com/office/drawing/2014/main" id="{572D7BD0-B78E-48DA-B226-36D90B285D86}"/>
              </a:ext>
            </a:extLst>
          </p:cNvPr>
          <p:cNvSpPr txBox="1"/>
          <p:nvPr/>
        </p:nvSpPr>
        <p:spPr>
          <a:xfrm>
            <a:off x="609384" y="3456788"/>
            <a:ext cx="2093348" cy="430887"/>
          </a:xfrm>
          <a:prstGeom prst="rect">
            <a:avLst/>
          </a:prstGeom>
          <a:noFill/>
        </p:spPr>
        <p:txBody>
          <a:bodyPr wrap="square" lIns="0" tIns="0" rIns="0" bIns="0" rtlCol="0">
            <a:spAutoFit/>
          </a:bodyPr>
          <a:lstStyle/>
          <a:p>
            <a:pPr algn="l"/>
            <a:r>
              <a:rPr lang="de-DE" sz="1600">
                <a:latin typeface="+mj-lt"/>
                <a:cs typeface="Segoe UI Semibold" panose="020B0502040204020203" pitchFamily="34" charset="0"/>
              </a:rPr>
              <a:t>Clouddaten</a:t>
            </a:r>
          </a:p>
          <a:p>
            <a:r>
              <a:rPr lang="de-DE" sz="1100">
                <a:cs typeface="Segoe UI Semibold"/>
              </a:rPr>
              <a:t>Azure, AWS, GCP</a:t>
            </a:r>
          </a:p>
        </p:txBody>
      </p:sp>
      <p:pic>
        <p:nvPicPr>
          <p:cNvPr id="10" name="Graphic 9" descr="Symbol für binäre Zahlen">
            <a:extLst>
              <a:ext uri="{FF2B5EF4-FFF2-40B4-BE49-F238E27FC236}">
                <a16:creationId xmlns:a16="http://schemas.microsoft.com/office/drawing/2014/main" id="{F406F093-B11D-4F8A-820C-EC9B6F36D1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383" y="4488486"/>
            <a:ext cx="390741" cy="390741"/>
          </a:xfrm>
          <a:prstGeom prst="rect">
            <a:avLst/>
          </a:prstGeom>
        </p:spPr>
      </p:pic>
      <p:sp>
        <p:nvSpPr>
          <p:cNvPr id="11" name="TextBox 10">
            <a:extLst>
              <a:ext uri="{FF2B5EF4-FFF2-40B4-BE49-F238E27FC236}">
                <a16:creationId xmlns:a16="http://schemas.microsoft.com/office/drawing/2014/main" id="{2F4B2C44-7BEF-45A3-A16F-0847D771376B}"/>
              </a:ext>
            </a:extLst>
          </p:cNvPr>
          <p:cNvSpPr txBox="1"/>
          <p:nvPr/>
        </p:nvSpPr>
        <p:spPr>
          <a:xfrm>
            <a:off x="609384" y="4894948"/>
            <a:ext cx="2093348" cy="430887"/>
          </a:xfrm>
          <a:prstGeom prst="rect">
            <a:avLst/>
          </a:prstGeom>
          <a:noFill/>
        </p:spPr>
        <p:txBody>
          <a:bodyPr wrap="square" lIns="0" tIns="0" rIns="0" bIns="0" rtlCol="0">
            <a:spAutoFit/>
          </a:bodyPr>
          <a:lstStyle/>
          <a:p>
            <a:pPr algn="l"/>
            <a:r>
              <a:rPr lang="de-DE" sz="1600">
                <a:latin typeface="+mj-lt"/>
                <a:cs typeface="Segoe UI Semibold" panose="020B0502040204020203" pitchFamily="34" charset="0"/>
              </a:rPr>
              <a:t>SaaS-Daten</a:t>
            </a:r>
          </a:p>
          <a:p>
            <a:r>
              <a:rPr lang="de-DE" sz="1100">
                <a:cs typeface="Segoe UI Semibold"/>
              </a:rPr>
              <a:t>Salesforce, Dynamics </a:t>
            </a:r>
          </a:p>
        </p:txBody>
      </p:sp>
      <p:sp>
        <p:nvSpPr>
          <p:cNvPr id="12" name="Right Brace 11" descr="Geschlossene geschweifte Klammer, die lokale Daten, Cloudsaten und SaaS-Daten enthält">
            <a:extLst>
              <a:ext uri="{FF2B5EF4-FFF2-40B4-BE49-F238E27FC236}">
                <a16:creationId xmlns:a16="http://schemas.microsoft.com/office/drawing/2014/main" id="{4DA91996-E6D7-41E0-A8A1-4B2288A747A7}"/>
              </a:ext>
              <a:ext uri="{C183D7F6-B498-43B3-948B-1728B52AA6E4}">
                <adec:decorative xmlns:adec="http://schemas.microsoft.com/office/drawing/2017/decorative" val="0"/>
              </a:ext>
            </a:extLst>
          </p:cNvPr>
          <p:cNvSpPr/>
          <p:nvPr/>
        </p:nvSpPr>
        <p:spPr>
          <a:xfrm>
            <a:off x="3014390" y="1172190"/>
            <a:ext cx="341351" cy="4352310"/>
          </a:xfrm>
          <a:prstGeom prst="rightBrace">
            <a:avLst>
              <a:gd name="adj1" fmla="val 56504"/>
              <a:gd name="adj2" fmla="val 36253"/>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D2DEF842-EF61-4691-86EF-25FEE3A4C018}"/>
              </a:ext>
              <a:ext uri="{C183D7F6-B498-43B3-948B-1728B52AA6E4}">
                <adec:decorative xmlns:adec="http://schemas.microsoft.com/office/drawing/2017/decorative" val="1"/>
              </a:ext>
            </a:extLst>
          </p:cNvPr>
          <p:cNvCxnSpPr>
            <a:cxnSpLocks/>
            <a:endCxn id="20" idx="1"/>
          </p:cNvCxnSpPr>
          <p:nvPr/>
        </p:nvCxnSpPr>
        <p:spPr>
          <a:xfrm>
            <a:off x="3479050" y="2751338"/>
            <a:ext cx="6372965" cy="1"/>
          </a:xfrm>
          <a:prstGeom prst="line">
            <a:avLst/>
          </a:prstGeom>
          <a:ln w="19050" cmpd="sng">
            <a:solidFill>
              <a:schemeClr val="bg1">
                <a:lumMod val="6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80D42CA-82A3-43D4-95E7-160218514E1B}"/>
              </a:ext>
            </a:extLst>
          </p:cNvPr>
          <p:cNvSpPr/>
          <p:nvPr/>
        </p:nvSpPr>
        <p:spPr bwMode="auto">
          <a:xfrm>
            <a:off x="3493217" y="1927124"/>
            <a:ext cx="1695867" cy="1651938"/>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1600">
                <a:solidFill>
                  <a:schemeClr val="tx2"/>
                </a:solidFill>
                <a:latin typeface="+mj-lt"/>
                <a:ea typeface="Segoe UI" panose="020B0502040204020203" pitchFamily="34" charset="0"/>
                <a:cs typeface="Segoe UI" panose="020B0502040204020203" pitchFamily="34" charset="0"/>
              </a:rPr>
              <a:t>Datenerfassung</a:t>
            </a:r>
          </a:p>
        </p:txBody>
      </p:sp>
      <p:pic>
        <p:nvPicPr>
          <p:cNvPr id="14" name="Graphic 13" descr="Data Factory-Symbol">
            <a:extLst>
              <a:ext uri="{FF2B5EF4-FFF2-40B4-BE49-F238E27FC236}">
                <a16:creationId xmlns:a16="http://schemas.microsoft.com/office/drawing/2014/main" id="{A0C69C82-BFC2-46F8-9BA4-179896A132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51485" y="2548194"/>
            <a:ext cx="663755" cy="678396"/>
          </a:xfrm>
          <a:prstGeom prst="rect">
            <a:avLst/>
          </a:prstGeom>
        </p:spPr>
      </p:pic>
      <p:sp>
        <p:nvSpPr>
          <p:cNvPr id="15" name="Rectangle 14">
            <a:extLst>
              <a:ext uri="{FF2B5EF4-FFF2-40B4-BE49-F238E27FC236}">
                <a16:creationId xmlns:a16="http://schemas.microsoft.com/office/drawing/2014/main" id="{CF45AB03-9F8A-4BC5-B2C3-BB92CB52D8CB}"/>
              </a:ext>
            </a:extLst>
          </p:cNvPr>
          <p:cNvSpPr/>
          <p:nvPr/>
        </p:nvSpPr>
        <p:spPr bwMode="auto">
          <a:xfrm>
            <a:off x="5319643" y="1927162"/>
            <a:ext cx="2321520" cy="1650139"/>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1600">
                <a:solidFill>
                  <a:schemeClr val="tx2"/>
                </a:solidFill>
                <a:latin typeface="+mj-lt"/>
                <a:ea typeface="Segoe UI" panose="020B0502040204020203" pitchFamily="34" charset="0"/>
                <a:cs typeface="Segoe UI" panose="020B0502040204020203" pitchFamily="34" charset="0"/>
              </a:rPr>
              <a:t>Datenspeicherung</a:t>
            </a:r>
          </a:p>
        </p:txBody>
      </p:sp>
      <p:pic>
        <p:nvPicPr>
          <p:cNvPr id="16" name="Picture 15" descr="Data Warehouse">
            <a:extLst>
              <a:ext uri="{FF2B5EF4-FFF2-40B4-BE49-F238E27FC236}">
                <a16:creationId xmlns:a16="http://schemas.microsoft.com/office/drawing/2014/main" id="{29193A41-A8BD-4807-894C-82BC8BE141FB}"/>
              </a:ext>
            </a:extLst>
          </p:cNvPr>
          <p:cNvPicPr>
            <a:picLocks noChangeAspect="1"/>
          </p:cNvPicPr>
          <p:nvPr/>
        </p:nvPicPr>
        <p:blipFill>
          <a:blip r:embed="rId11"/>
          <a:stretch>
            <a:fillRect/>
          </a:stretch>
        </p:blipFill>
        <p:spPr>
          <a:xfrm>
            <a:off x="5592550" y="2483334"/>
            <a:ext cx="804266" cy="808117"/>
          </a:xfrm>
          <a:prstGeom prst="rect">
            <a:avLst/>
          </a:prstGeom>
        </p:spPr>
      </p:pic>
      <p:pic>
        <p:nvPicPr>
          <p:cNvPr id="17" name="Picture 2" descr="Symbol des Serverspeichergeräts">
            <a:extLst>
              <a:ext uri="{FF2B5EF4-FFF2-40B4-BE49-F238E27FC236}">
                <a16:creationId xmlns:a16="http://schemas.microsoft.com/office/drawing/2014/main" id="{8A35FEA2-5481-4D16-A7C6-6DA24969E05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a:stretch/>
        </p:blipFill>
        <p:spPr bwMode="auto">
          <a:xfrm>
            <a:off x="6776622" y="2540762"/>
            <a:ext cx="626719" cy="69326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5AEDAE5-A701-4881-8CFE-D4B46CF652B1}"/>
              </a:ext>
            </a:extLst>
          </p:cNvPr>
          <p:cNvSpPr/>
          <p:nvPr/>
        </p:nvSpPr>
        <p:spPr bwMode="auto">
          <a:xfrm>
            <a:off x="7771721" y="1925373"/>
            <a:ext cx="1966167" cy="1651931"/>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1600" dirty="0">
                <a:solidFill>
                  <a:schemeClr val="tx2"/>
                </a:solidFill>
                <a:latin typeface="+mj-lt"/>
                <a:ea typeface="Segoe UI" panose="020B0502040204020203" pitchFamily="34" charset="0"/>
                <a:cs typeface="Segoe UI" panose="020B0502040204020203" pitchFamily="34" charset="0"/>
              </a:rPr>
              <a:t>Datenverarbeitung</a:t>
            </a:r>
          </a:p>
        </p:txBody>
      </p:sp>
      <p:pic>
        <p:nvPicPr>
          <p:cNvPr id="19" name="Picture 18" descr="Symbol von drei Zahnrädern">
            <a:extLst>
              <a:ext uri="{FF2B5EF4-FFF2-40B4-BE49-F238E27FC236}">
                <a16:creationId xmlns:a16="http://schemas.microsoft.com/office/drawing/2014/main" id="{077FA7DE-3C68-4D14-9A96-52013FD7B70F}"/>
              </a:ext>
            </a:extLst>
          </p:cNvPr>
          <p:cNvPicPr>
            <a:picLocks noChangeAspect="1"/>
          </p:cNvPicPr>
          <p:nvPr/>
        </p:nvPicPr>
        <p:blipFill>
          <a:blip r:embed="rId13"/>
          <a:stretch>
            <a:fillRect/>
          </a:stretch>
        </p:blipFill>
        <p:spPr>
          <a:xfrm>
            <a:off x="8260612" y="2534563"/>
            <a:ext cx="690430" cy="705659"/>
          </a:xfrm>
          <a:prstGeom prst="rect">
            <a:avLst/>
          </a:prstGeom>
        </p:spPr>
      </p:pic>
      <p:sp>
        <p:nvSpPr>
          <p:cNvPr id="20" name="Rectangle 19">
            <a:extLst>
              <a:ext uri="{FF2B5EF4-FFF2-40B4-BE49-F238E27FC236}">
                <a16:creationId xmlns:a16="http://schemas.microsoft.com/office/drawing/2014/main" id="{168381B1-9156-4726-A73B-8C5EBB59470E}"/>
              </a:ext>
            </a:extLst>
          </p:cNvPr>
          <p:cNvSpPr/>
          <p:nvPr/>
        </p:nvSpPr>
        <p:spPr bwMode="auto">
          <a:xfrm>
            <a:off x="9852015" y="1925374"/>
            <a:ext cx="2044194" cy="1651930"/>
          </a:xfrm>
          <a:prstGeom prst="rect">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1600">
                <a:solidFill>
                  <a:schemeClr val="tx2"/>
                </a:solidFill>
                <a:latin typeface="+mj-lt"/>
                <a:ea typeface="Segoe UI" panose="020B0502040204020203" pitchFamily="34" charset="0"/>
                <a:cs typeface="Segoe UI" panose="020B0502040204020203" pitchFamily="34" charset="0"/>
              </a:rPr>
              <a:t>Datenvisualisierung</a:t>
            </a:r>
          </a:p>
        </p:txBody>
      </p:sp>
      <p:pic>
        <p:nvPicPr>
          <p:cNvPr id="21" name="Picture 20" descr="Code">
            <a:extLst>
              <a:ext uri="{FF2B5EF4-FFF2-40B4-BE49-F238E27FC236}">
                <a16:creationId xmlns:a16="http://schemas.microsoft.com/office/drawing/2014/main" id="{653183DA-4CD9-40E9-9B61-279C99CD4C0E}"/>
              </a:ext>
            </a:extLst>
          </p:cNvPr>
          <p:cNvPicPr>
            <a:picLocks noChangeAspect="1"/>
          </p:cNvPicPr>
          <p:nvPr/>
        </p:nvPicPr>
        <p:blipFill>
          <a:blip r:embed="rId14"/>
          <a:stretch>
            <a:fillRect/>
          </a:stretch>
        </p:blipFill>
        <p:spPr>
          <a:xfrm>
            <a:off x="10500752" y="2562925"/>
            <a:ext cx="746720" cy="648935"/>
          </a:xfrm>
          <a:prstGeom prst="rect">
            <a:avLst/>
          </a:prstGeom>
        </p:spPr>
      </p:pic>
    </p:spTree>
    <p:extLst>
      <p:ext uri="{BB962C8B-B14F-4D97-AF65-F5344CB8AC3E}">
        <p14:creationId xmlns:p14="http://schemas.microsoft.com/office/powerpoint/2010/main" val="128074867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869C11-E00C-30BD-24D0-DE153D07217A}"/>
              </a:ext>
            </a:extLst>
          </p:cNvPr>
          <p:cNvPicPr>
            <a:picLocks noChangeAspect="1"/>
          </p:cNvPicPr>
          <p:nvPr/>
        </p:nvPicPr>
        <p:blipFill>
          <a:blip r:embed="rId2"/>
          <a:stretch>
            <a:fillRect/>
          </a:stretch>
        </p:blipFill>
        <p:spPr>
          <a:xfrm>
            <a:off x="1031631" y="0"/>
            <a:ext cx="10128738" cy="6858000"/>
          </a:xfrm>
          <a:prstGeom prst="rect">
            <a:avLst/>
          </a:prstGeom>
        </p:spPr>
      </p:pic>
    </p:spTree>
    <p:extLst>
      <p:ext uri="{BB962C8B-B14F-4D97-AF65-F5344CB8AC3E}">
        <p14:creationId xmlns:p14="http://schemas.microsoft.com/office/powerpoint/2010/main" val="16765473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DCB48C-5543-6FFB-12D2-157B90221F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121" y="228600"/>
            <a:ext cx="11713757" cy="5925312"/>
          </a:xfrm>
          <a:prstGeom prst="rect">
            <a:avLst/>
          </a:prstGeom>
        </p:spPr>
      </p:pic>
      <p:sp>
        <p:nvSpPr>
          <p:cNvPr id="3" name="TextBox 2">
            <a:extLst>
              <a:ext uri="{FF2B5EF4-FFF2-40B4-BE49-F238E27FC236}">
                <a16:creationId xmlns:a16="http://schemas.microsoft.com/office/drawing/2014/main" id="{239DD208-DEC7-0E96-CD1C-88692DE236B4}"/>
              </a:ext>
            </a:extLst>
          </p:cNvPr>
          <p:cNvSpPr txBox="1"/>
          <p:nvPr/>
        </p:nvSpPr>
        <p:spPr>
          <a:xfrm>
            <a:off x="4983480" y="-9144"/>
            <a:ext cx="5129784" cy="683264"/>
          </a:xfrm>
          <a:prstGeom prst="rect">
            <a:avLst/>
          </a:prstGeom>
          <a:noFill/>
        </p:spPr>
        <p:txBody>
          <a:bodyPr wrap="square" lIns="182880" tIns="146304" rIns="182880" bIns="146304" rtlCol="0">
            <a:spAutoFit/>
          </a:bodyPr>
          <a:lstStyle/>
          <a:p>
            <a:pPr>
              <a:lnSpc>
                <a:spcPct val="90000"/>
              </a:lnSpc>
              <a:spcAft>
                <a:spcPts val="600"/>
              </a:spcAft>
            </a:pPr>
            <a:r>
              <a:rPr lang="de-DE" sz="2800" b="1" i="1" dirty="0">
                <a:effectLst/>
                <a:latin typeface="Calibri" panose="020F0502020204030204" pitchFamily="34" charset="0"/>
                <a:ea typeface="Calibri" panose="020F0502020204030204" pitchFamily="34" charset="0"/>
                <a:cs typeface="Times New Roman" panose="02020603050405020304" pitchFamily="18" charset="0"/>
              </a:rPr>
              <a:t>cdx.transform.microsoft.com</a:t>
            </a:r>
            <a:endParaRPr lang="de-DE" sz="3600" b="1"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1197975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8D01D2-DA9F-DF3F-F801-4E1795639A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307093"/>
            <a:ext cx="11612880" cy="6178943"/>
          </a:xfrm>
          <a:prstGeom prst="rect">
            <a:avLst/>
          </a:prstGeom>
        </p:spPr>
      </p:pic>
      <p:sp>
        <p:nvSpPr>
          <p:cNvPr id="4" name="Rectangle 3">
            <a:extLst>
              <a:ext uri="{FF2B5EF4-FFF2-40B4-BE49-F238E27FC236}">
                <a16:creationId xmlns:a16="http://schemas.microsoft.com/office/drawing/2014/main" id="{980E1499-19F3-0F08-E6CB-5CD6CFC1A736}"/>
              </a:ext>
            </a:extLst>
          </p:cNvPr>
          <p:cNvSpPr/>
          <p:nvPr/>
        </p:nvSpPr>
        <p:spPr bwMode="auto">
          <a:xfrm>
            <a:off x="6501384" y="3145536"/>
            <a:ext cx="4370832" cy="1554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91689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00B0D6-81AA-9940-65A6-978A688106ED}"/>
              </a:ext>
            </a:extLst>
          </p:cNvPr>
          <p:cNvPicPr>
            <a:picLocks noChangeAspect="1"/>
          </p:cNvPicPr>
          <p:nvPr/>
        </p:nvPicPr>
        <p:blipFill>
          <a:blip r:embed="rId2"/>
          <a:stretch>
            <a:fillRect/>
          </a:stretch>
        </p:blipFill>
        <p:spPr>
          <a:xfrm>
            <a:off x="1186957" y="631477"/>
            <a:ext cx="5000483" cy="1764251"/>
          </a:xfrm>
          <a:prstGeom prst="rect">
            <a:avLst/>
          </a:prstGeom>
        </p:spPr>
      </p:pic>
      <p:pic>
        <p:nvPicPr>
          <p:cNvPr id="5" name="Picture 4">
            <a:extLst>
              <a:ext uri="{FF2B5EF4-FFF2-40B4-BE49-F238E27FC236}">
                <a16:creationId xmlns:a16="http://schemas.microsoft.com/office/drawing/2014/main" id="{595CDE65-7D1E-35C0-6B9E-E4E15F05A2A7}"/>
              </a:ext>
            </a:extLst>
          </p:cNvPr>
          <p:cNvPicPr>
            <a:picLocks noChangeAspect="1"/>
          </p:cNvPicPr>
          <p:nvPr/>
        </p:nvPicPr>
        <p:blipFill>
          <a:blip r:embed="rId3"/>
          <a:stretch>
            <a:fillRect/>
          </a:stretch>
        </p:blipFill>
        <p:spPr>
          <a:xfrm>
            <a:off x="6912863" y="631477"/>
            <a:ext cx="1576387" cy="1899328"/>
          </a:xfrm>
          <a:prstGeom prst="rect">
            <a:avLst/>
          </a:prstGeom>
        </p:spPr>
      </p:pic>
      <p:pic>
        <p:nvPicPr>
          <p:cNvPr id="8" name="Picture 7">
            <a:extLst>
              <a:ext uri="{FF2B5EF4-FFF2-40B4-BE49-F238E27FC236}">
                <a16:creationId xmlns:a16="http://schemas.microsoft.com/office/drawing/2014/main" id="{1E41974C-D4A5-630D-54B9-4896CD63AE60}"/>
              </a:ext>
            </a:extLst>
          </p:cNvPr>
          <p:cNvPicPr>
            <a:picLocks noChangeAspect="1"/>
          </p:cNvPicPr>
          <p:nvPr/>
        </p:nvPicPr>
        <p:blipFill>
          <a:blip r:embed="rId4"/>
          <a:stretch>
            <a:fillRect/>
          </a:stretch>
        </p:blipFill>
        <p:spPr>
          <a:xfrm>
            <a:off x="9062085" y="631477"/>
            <a:ext cx="1570599" cy="1899329"/>
          </a:xfrm>
          <a:prstGeom prst="rect">
            <a:avLst/>
          </a:prstGeom>
        </p:spPr>
      </p:pic>
      <p:pic>
        <p:nvPicPr>
          <p:cNvPr id="10" name="Picture 9">
            <a:extLst>
              <a:ext uri="{FF2B5EF4-FFF2-40B4-BE49-F238E27FC236}">
                <a16:creationId xmlns:a16="http://schemas.microsoft.com/office/drawing/2014/main" id="{850E7667-F657-923A-C1EA-214B88AB6864}"/>
              </a:ext>
            </a:extLst>
          </p:cNvPr>
          <p:cNvPicPr>
            <a:picLocks noChangeAspect="1"/>
          </p:cNvPicPr>
          <p:nvPr/>
        </p:nvPicPr>
        <p:blipFill>
          <a:blip r:embed="rId5"/>
          <a:stretch>
            <a:fillRect/>
          </a:stretch>
        </p:blipFill>
        <p:spPr>
          <a:xfrm>
            <a:off x="6912863" y="3051830"/>
            <a:ext cx="1576387" cy="1906841"/>
          </a:xfrm>
          <a:prstGeom prst="rect">
            <a:avLst/>
          </a:prstGeom>
        </p:spPr>
      </p:pic>
      <p:pic>
        <p:nvPicPr>
          <p:cNvPr id="12" name="Picture 11">
            <a:extLst>
              <a:ext uri="{FF2B5EF4-FFF2-40B4-BE49-F238E27FC236}">
                <a16:creationId xmlns:a16="http://schemas.microsoft.com/office/drawing/2014/main" id="{9746FBC5-4F02-27EB-407F-ABC9A69F9CE4}"/>
              </a:ext>
            </a:extLst>
          </p:cNvPr>
          <p:cNvPicPr>
            <a:picLocks noChangeAspect="1"/>
          </p:cNvPicPr>
          <p:nvPr/>
        </p:nvPicPr>
        <p:blipFill>
          <a:blip r:embed="rId6"/>
          <a:stretch>
            <a:fillRect/>
          </a:stretch>
        </p:blipFill>
        <p:spPr>
          <a:xfrm>
            <a:off x="4116879" y="3051829"/>
            <a:ext cx="1579403" cy="1906840"/>
          </a:xfrm>
          <a:prstGeom prst="rect">
            <a:avLst/>
          </a:prstGeom>
        </p:spPr>
      </p:pic>
      <p:pic>
        <p:nvPicPr>
          <p:cNvPr id="14" name="Picture 13">
            <a:extLst>
              <a:ext uri="{FF2B5EF4-FFF2-40B4-BE49-F238E27FC236}">
                <a16:creationId xmlns:a16="http://schemas.microsoft.com/office/drawing/2014/main" id="{F18C1D18-B9B5-4E07-B20E-0EE4777EAA84}"/>
              </a:ext>
            </a:extLst>
          </p:cNvPr>
          <p:cNvPicPr>
            <a:picLocks noChangeAspect="1"/>
          </p:cNvPicPr>
          <p:nvPr/>
        </p:nvPicPr>
        <p:blipFill>
          <a:blip r:embed="rId7"/>
          <a:stretch>
            <a:fillRect/>
          </a:stretch>
        </p:blipFill>
        <p:spPr>
          <a:xfrm>
            <a:off x="1345857" y="3051829"/>
            <a:ext cx="1554441" cy="1906839"/>
          </a:xfrm>
          <a:prstGeom prst="rect">
            <a:avLst/>
          </a:prstGeom>
        </p:spPr>
      </p:pic>
    </p:spTree>
    <p:extLst>
      <p:ext uri="{BB962C8B-B14F-4D97-AF65-F5344CB8AC3E}">
        <p14:creationId xmlns:p14="http://schemas.microsoft.com/office/powerpoint/2010/main" val="62667456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090567-7362-FFDF-2102-BED87C8A3413}"/>
              </a:ext>
            </a:extLst>
          </p:cNvPr>
          <p:cNvPicPr>
            <a:picLocks noChangeAspect="1"/>
          </p:cNvPicPr>
          <p:nvPr/>
        </p:nvPicPr>
        <p:blipFill>
          <a:blip r:embed="rId2"/>
          <a:stretch>
            <a:fillRect/>
          </a:stretch>
        </p:blipFill>
        <p:spPr>
          <a:xfrm>
            <a:off x="1018466" y="547285"/>
            <a:ext cx="10155067" cy="5763429"/>
          </a:xfrm>
          <a:prstGeom prst="rect">
            <a:avLst/>
          </a:prstGeom>
        </p:spPr>
      </p:pic>
      <p:pic>
        <p:nvPicPr>
          <p:cNvPr id="5" name="Picture 4">
            <a:extLst>
              <a:ext uri="{FF2B5EF4-FFF2-40B4-BE49-F238E27FC236}">
                <a16:creationId xmlns:a16="http://schemas.microsoft.com/office/drawing/2014/main" id="{BD761D02-277F-D134-BBA6-571359ABBA58}"/>
              </a:ext>
            </a:extLst>
          </p:cNvPr>
          <p:cNvPicPr>
            <a:picLocks noChangeAspect="1"/>
          </p:cNvPicPr>
          <p:nvPr/>
        </p:nvPicPr>
        <p:blipFill>
          <a:blip r:embed="rId3"/>
          <a:stretch>
            <a:fillRect/>
          </a:stretch>
        </p:blipFill>
        <p:spPr>
          <a:xfrm>
            <a:off x="8851391" y="2471928"/>
            <a:ext cx="1996095" cy="1914144"/>
          </a:xfrm>
          <a:prstGeom prst="rect">
            <a:avLst/>
          </a:prstGeom>
        </p:spPr>
      </p:pic>
    </p:spTree>
    <p:extLst>
      <p:ext uri="{BB962C8B-B14F-4D97-AF65-F5344CB8AC3E}">
        <p14:creationId xmlns:p14="http://schemas.microsoft.com/office/powerpoint/2010/main" val="38627106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C396-0718-4A0F-A6E8-A79BA4501739}"/>
              </a:ext>
            </a:extLst>
          </p:cNvPr>
          <p:cNvSpPr>
            <a:spLocks noGrp="1"/>
          </p:cNvSpPr>
          <p:nvPr>
            <p:ph type="title"/>
          </p:nvPr>
        </p:nvSpPr>
        <p:spPr/>
        <p:txBody>
          <a:bodyPr/>
          <a:lstStyle/>
          <a:p>
            <a:r>
              <a:rPr lang="de-DE"/>
              <a:t>Batch-/Streamingdaten</a:t>
            </a:r>
          </a:p>
        </p:txBody>
      </p:sp>
      <p:sp>
        <p:nvSpPr>
          <p:cNvPr id="4" name="Rectangle 3">
            <a:extLst>
              <a:ext uri="{FF2B5EF4-FFF2-40B4-BE49-F238E27FC236}">
                <a16:creationId xmlns:a16="http://schemas.microsoft.com/office/drawing/2014/main" id="{B61F2191-BFBD-4B92-81AF-FB86D358DA48}"/>
              </a:ext>
              <a:ext uri="{C183D7F6-B498-43B3-948B-1728B52AA6E4}">
                <adec:decorative xmlns:adec="http://schemas.microsoft.com/office/drawing/2017/decorative" val="1"/>
              </a:ext>
            </a:extLst>
          </p:cNvPr>
          <p:cNvSpPr/>
          <p:nvPr/>
        </p:nvSpPr>
        <p:spPr bwMode="auto">
          <a:xfrm>
            <a:off x="427039" y="1184578"/>
            <a:ext cx="11345862" cy="433992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Aft>
                <a:spcPts val="600"/>
              </a:spcAft>
            </a:pPr>
            <a:endParaRPr lang="en-US" sz="2000" dirty="0">
              <a:solidFill>
                <a:schemeClr val="tx1"/>
              </a:solidFill>
            </a:endParaRPr>
          </a:p>
        </p:txBody>
      </p:sp>
      <p:sp>
        <p:nvSpPr>
          <p:cNvPr id="6" name="Rectangle 5">
            <a:extLst>
              <a:ext uri="{FF2B5EF4-FFF2-40B4-BE49-F238E27FC236}">
                <a16:creationId xmlns:a16="http://schemas.microsoft.com/office/drawing/2014/main" id="{A9710F79-3DE2-4D1E-8FCB-B5F730687315}"/>
              </a:ext>
              <a:ext uri="{C183D7F6-B498-43B3-948B-1728B52AA6E4}">
                <adec:decorative xmlns:adec="http://schemas.microsoft.com/office/drawing/2017/decorative" val="1"/>
              </a:ext>
            </a:extLst>
          </p:cNvPr>
          <p:cNvSpPr/>
          <p:nvPr/>
        </p:nvSpPr>
        <p:spPr bwMode="auto">
          <a:xfrm>
            <a:off x="531139" y="1297821"/>
            <a:ext cx="2644373" cy="4090256"/>
          </a:xfrm>
          <a:prstGeom prst="rect">
            <a:avLst/>
          </a:prstGeom>
          <a:solidFill>
            <a:schemeClr val="bg1">
              <a:lumMod val="95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71F9EA5B-1BA8-4349-B9C9-0F662271850A}"/>
              </a:ext>
            </a:extLst>
          </p:cNvPr>
          <p:cNvSpPr txBox="1"/>
          <p:nvPr/>
        </p:nvSpPr>
        <p:spPr>
          <a:xfrm>
            <a:off x="661526" y="1384116"/>
            <a:ext cx="650178" cy="276999"/>
          </a:xfrm>
          <a:prstGeom prst="rect">
            <a:avLst/>
          </a:prstGeom>
          <a:noFill/>
        </p:spPr>
        <p:txBody>
          <a:bodyPr wrap="none" lIns="0" tIns="0" rIns="0" bIns="0" rtlCol="0">
            <a:spAutoFit/>
          </a:bodyPr>
          <a:lstStyle/>
          <a:p>
            <a:pPr>
              <a:lnSpc>
                <a:spcPct val="90000"/>
              </a:lnSpc>
              <a:spcAft>
                <a:spcPts val="600"/>
              </a:spcAft>
            </a:pPr>
            <a:r>
              <a:rPr lang="de-DE" sz="2000">
                <a:gradFill>
                  <a:gsLst>
                    <a:gs pos="2917">
                      <a:schemeClr val="tx1"/>
                    </a:gs>
                    <a:gs pos="30000">
                      <a:schemeClr val="tx1"/>
                    </a:gs>
                  </a:gsLst>
                  <a:lin ang="5400000" scaled="0"/>
                </a:gradFill>
                <a:latin typeface="+mj-lt"/>
              </a:rPr>
              <a:t>Batch</a:t>
            </a:r>
          </a:p>
        </p:txBody>
      </p:sp>
      <p:pic>
        <p:nvPicPr>
          <p:cNvPr id="10" name="Graphic 9" descr="Symbol einer Stoppuhr">
            <a:extLst>
              <a:ext uri="{FF2B5EF4-FFF2-40B4-BE49-F238E27FC236}">
                <a16:creationId xmlns:a16="http://schemas.microsoft.com/office/drawing/2014/main" id="{BD0FC567-36B9-404C-8304-AAE8C34A0E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260" y="1693684"/>
            <a:ext cx="394889" cy="394889"/>
          </a:xfrm>
          <a:prstGeom prst="rect">
            <a:avLst/>
          </a:prstGeom>
        </p:spPr>
      </p:pic>
      <p:pic>
        <p:nvPicPr>
          <p:cNvPr id="12" name="Picture 11" descr="Symbole für binäre Zahlen">
            <a:extLst>
              <a:ext uri="{FF2B5EF4-FFF2-40B4-BE49-F238E27FC236}">
                <a16:creationId xmlns:a16="http://schemas.microsoft.com/office/drawing/2014/main" id="{97AB8FC9-A3EA-401B-BB98-9A54E0699786}"/>
              </a:ext>
            </a:extLst>
          </p:cNvPr>
          <p:cNvPicPr>
            <a:picLocks noChangeAspect="1"/>
          </p:cNvPicPr>
          <p:nvPr/>
        </p:nvPicPr>
        <p:blipFill>
          <a:blip r:embed="rId5"/>
          <a:stretch>
            <a:fillRect/>
          </a:stretch>
        </p:blipFill>
        <p:spPr>
          <a:xfrm>
            <a:off x="1076860" y="1749074"/>
            <a:ext cx="1139290" cy="333407"/>
          </a:xfrm>
          <a:prstGeom prst="rect">
            <a:avLst/>
          </a:prstGeom>
        </p:spPr>
      </p:pic>
      <p:pic>
        <p:nvPicPr>
          <p:cNvPr id="14" name="Graphic 13" descr="Symbol einer Stoppuhr">
            <a:extLst>
              <a:ext uri="{FF2B5EF4-FFF2-40B4-BE49-F238E27FC236}">
                <a16:creationId xmlns:a16="http://schemas.microsoft.com/office/drawing/2014/main" id="{77643A49-9726-47A1-B2CB-E20ACF368D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260" y="2148121"/>
            <a:ext cx="394889" cy="394889"/>
          </a:xfrm>
          <a:prstGeom prst="rect">
            <a:avLst/>
          </a:prstGeom>
        </p:spPr>
      </p:pic>
      <p:pic>
        <p:nvPicPr>
          <p:cNvPr id="16" name="Picture 15" descr="Symbole für binäre Zahlen">
            <a:extLst>
              <a:ext uri="{FF2B5EF4-FFF2-40B4-BE49-F238E27FC236}">
                <a16:creationId xmlns:a16="http://schemas.microsoft.com/office/drawing/2014/main" id="{2BBC96D4-5EA9-4D9C-8177-71114E82FE83}"/>
              </a:ext>
            </a:extLst>
          </p:cNvPr>
          <p:cNvPicPr>
            <a:picLocks noChangeAspect="1"/>
          </p:cNvPicPr>
          <p:nvPr/>
        </p:nvPicPr>
        <p:blipFill>
          <a:blip r:embed="rId5"/>
          <a:stretch>
            <a:fillRect/>
          </a:stretch>
        </p:blipFill>
        <p:spPr>
          <a:xfrm>
            <a:off x="1076860" y="2191186"/>
            <a:ext cx="1139290" cy="333407"/>
          </a:xfrm>
          <a:prstGeom prst="rect">
            <a:avLst/>
          </a:prstGeom>
        </p:spPr>
      </p:pic>
      <p:pic>
        <p:nvPicPr>
          <p:cNvPr id="18" name="Graphic 17" descr="Symbol einer Stoppuhr">
            <a:extLst>
              <a:ext uri="{FF2B5EF4-FFF2-40B4-BE49-F238E27FC236}">
                <a16:creationId xmlns:a16="http://schemas.microsoft.com/office/drawing/2014/main" id="{9E4EEF5E-8D73-4AF5-AB00-EDD59B1417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260" y="2596739"/>
            <a:ext cx="394889" cy="394889"/>
          </a:xfrm>
          <a:prstGeom prst="rect">
            <a:avLst/>
          </a:prstGeom>
        </p:spPr>
      </p:pic>
      <p:pic>
        <p:nvPicPr>
          <p:cNvPr id="20" name="Picture 19" descr="Symbole für binäre Zahlen">
            <a:extLst>
              <a:ext uri="{FF2B5EF4-FFF2-40B4-BE49-F238E27FC236}">
                <a16:creationId xmlns:a16="http://schemas.microsoft.com/office/drawing/2014/main" id="{F82FAE04-0648-457F-AEFF-E78270B2181D}"/>
              </a:ext>
            </a:extLst>
          </p:cNvPr>
          <p:cNvPicPr>
            <a:picLocks noChangeAspect="1"/>
          </p:cNvPicPr>
          <p:nvPr/>
        </p:nvPicPr>
        <p:blipFill>
          <a:blip r:embed="rId5"/>
          <a:stretch>
            <a:fillRect/>
          </a:stretch>
        </p:blipFill>
        <p:spPr>
          <a:xfrm>
            <a:off x="1076860" y="2627479"/>
            <a:ext cx="1139290" cy="333407"/>
          </a:xfrm>
          <a:prstGeom prst="rect">
            <a:avLst/>
          </a:prstGeom>
        </p:spPr>
      </p:pic>
      <p:sp>
        <p:nvSpPr>
          <p:cNvPr id="22" name="TextBox 21">
            <a:extLst>
              <a:ext uri="{FF2B5EF4-FFF2-40B4-BE49-F238E27FC236}">
                <a16:creationId xmlns:a16="http://schemas.microsoft.com/office/drawing/2014/main" id="{B0D58B78-6BB6-4593-A095-A6F6DE3FC0FD}"/>
              </a:ext>
            </a:extLst>
          </p:cNvPr>
          <p:cNvSpPr txBox="1"/>
          <p:nvPr/>
        </p:nvSpPr>
        <p:spPr>
          <a:xfrm>
            <a:off x="661526" y="3383346"/>
            <a:ext cx="1186222" cy="276999"/>
          </a:xfrm>
          <a:prstGeom prst="rect">
            <a:avLst/>
          </a:prstGeom>
          <a:noFill/>
        </p:spPr>
        <p:txBody>
          <a:bodyPr wrap="none" lIns="0" tIns="0" rIns="0" bIns="0" rtlCol="0">
            <a:spAutoFit/>
          </a:bodyPr>
          <a:lstStyle/>
          <a:p>
            <a:pPr>
              <a:lnSpc>
                <a:spcPct val="90000"/>
              </a:lnSpc>
              <a:spcAft>
                <a:spcPts val="600"/>
              </a:spcAft>
            </a:pPr>
            <a:r>
              <a:rPr lang="de-DE" sz="2000">
                <a:gradFill>
                  <a:gsLst>
                    <a:gs pos="2917">
                      <a:schemeClr val="tx1"/>
                    </a:gs>
                    <a:gs pos="30000">
                      <a:schemeClr val="tx1"/>
                    </a:gs>
                  </a:gsLst>
                  <a:lin ang="5400000" scaled="0"/>
                </a:gradFill>
                <a:latin typeface="+mj-lt"/>
              </a:rPr>
              <a:t>Streaming</a:t>
            </a:r>
          </a:p>
        </p:txBody>
      </p:sp>
      <p:pic>
        <p:nvPicPr>
          <p:cNvPr id="24" name="Picture 23" descr="Symbole für binäre Zahlen">
            <a:extLst>
              <a:ext uri="{FF2B5EF4-FFF2-40B4-BE49-F238E27FC236}">
                <a16:creationId xmlns:a16="http://schemas.microsoft.com/office/drawing/2014/main" id="{5099760C-8E89-4488-B87B-AFF93DC6ACBC}"/>
              </a:ext>
            </a:extLst>
          </p:cNvPr>
          <p:cNvPicPr>
            <a:picLocks noChangeAspect="1"/>
          </p:cNvPicPr>
          <p:nvPr/>
        </p:nvPicPr>
        <p:blipFill>
          <a:blip r:embed="rId6"/>
          <a:stretch>
            <a:fillRect/>
          </a:stretch>
        </p:blipFill>
        <p:spPr>
          <a:xfrm>
            <a:off x="667348" y="3818549"/>
            <a:ext cx="1173165" cy="1428124"/>
          </a:xfrm>
          <a:prstGeom prst="rect">
            <a:avLst/>
          </a:prstGeom>
        </p:spPr>
      </p:pic>
      <p:pic>
        <p:nvPicPr>
          <p:cNvPr id="26" name="Picture 25" descr=" Datenbank">
            <a:extLst>
              <a:ext uri="{FF2B5EF4-FFF2-40B4-BE49-F238E27FC236}">
                <a16:creationId xmlns:a16="http://schemas.microsoft.com/office/drawing/2014/main" id="{B05115C0-D23A-4432-B160-19C3690BA5EC}"/>
              </a:ext>
            </a:extLst>
          </p:cNvPr>
          <p:cNvPicPr>
            <a:picLocks noChangeAspect="1"/>
          </p:cNvPicPr>
          <p:nvPr/>
        </p:nvPicPr>
        <p:blipFill>
          <a:blip r:embed="rId7"/>
          <a:stretch>
            <a:fillRect/>
          </a:stretch>
        </p:blipFill>
        <p:spPr>
          <a:xfrm>
            <a:off x="7064143" y="2176467"/>
            <a:ext cx="1827408" cy="2356144"/>
          </a:xfrm>
          <a:prstGeom prst="rect">
            <a:avLst/>
          </a:prstGeom>
        </p:spPr>
      </p:pic>
      <p:cxnSp>
        <p:nvCxnSpPr>
          <p:cNvPr id="5" name="Straight Arrow Connector 4" descr="Movement arrow">
            <a:extLst>
              <a:ext uri="{FF2B5EF4-FFF2-40B4-BE49-F238E27FC236}">
                <a16:creationId xmlns:a16="http://schemas.microsoft.com/office/drawing/2014/main" id="{B7701588-D51F-414E-B8E3-92E74104658A}"/>
              </a:ext>
            </a:extLst>
          </p:cNvPr>
          <p:cNvCxnSpPr/>
          <p:nvPr/>
        </p:nvCxnSpPr>
        <p:spPr>
          <a:xfrm>
            <a:off x="2598057" y="2176467"/>
            <a:ext cx="4151086" cy="973133"/>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descr="Datenbatch">
            <a:extLst>
              <a:ext uri="{FF2B5EF4-FFF2-40B4-BE49-F238E27FC236}">
                <a16:creationId xmlns:a16="http://schemas.microsoft.com/office/drawing/2014/main" id="{A7D32E0D-6C57-4EC3-AE6C-42629CA853A8}"/>
              </a:ext>
            </a:extLst>
          </p:cNvPr>
          <p:cNvSpPr/>
          <p:nvPr/>
        </p:nvSpPr>
        <p:spPr bwMode="auto">
          <a:xfrm>
            <a:off x="3293067" y="2168732"/>
            <a:ext cx="394889" cy="4605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descr="Datenbatch">
            <a:extLst>
              <a:ext uri="{FF2B5EF4-FFF2-40B4-BE49-F238E27FC236}">
                <a16:creationId xmlns:a16="http://schemas.microsoft.com/office/drawing/2014/main" id="{BCE71930-6331-4C7C-B6C2-F2863954C835}"/>
              </a:ext>
            </a:extLst>
          </p:cNvPr>
          <p:cNvSpPr/>
          <p:nvPr/>
        </p:nvSpPr>
        <p:spPr bwMode="auto">
          <a:xfrm>
            <a:off x="5694388" y="2761363"/>
            <a:ext cx="394889" cy="4605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descr="Movement arrow with streaming data">
            <a:extLst>
              <a:ext uri="{FF2B5EF4-FFF2-40B4-BE49-F238E27FC236}">
                <a16:creationId xmlns:a16="http://schemas.microsoft.com/office/drawing/2014/main" id="{F15D7EA6-EE05-4BC3-BB74-614DAEA4FE43}"/>
              </a:ext>
            </a:extLst>
          </p:cNvPr>
          <p:cNvCxnSpPr>
            <a:cxnSpLocks/>
          </p:cNvCxnSpPr>
          <p:nvPr/>
        </p:nvCxnSpPr>
        <p:spPr>
          <a:xfrm flipV="1">
            <a:off x="2481943" y="3818549"/>
            <a:ext cx="4281714" cy="714062"/>
          </a:xfrm>
          <a:prstGeom prst="straightConnector1">
            <a:avLst/>
          </a:prstGeom>
          <a:ln w="57150">
            <a:solidFill>
              <a:srgbClr val="FF000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9848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189-381B-447E-8965-030FD20C0500}"/>
              </a:ext>
            </a:extLst>
          </p:cNvPr>
          <p:cNvSpPr>
            <a:spLocks noGrp="1"/>
          </p:cNvSpPr>
          <p:nvPr>
            <p:ph type="title"/>
          </p:nvPr>
        </p:nvSpPr>
        <p:spPr/>
        <p:txBody>
          <a:bodyPr/>
          <a:lstStyle/>
          <a:p>
            <a:r>
              <a:rPr lang="de-DE"/>
              <a:t>Datenrollen</a:t>
            </a:r>
          </a:p>
        </p:txBody>
      </p:sp>
      <p:sp>
        <p:nvSpPr>
          <p:cNvPr id="3" name="Text Placeholder 2">
            <a:extLst>
              <a:ext uri="{FF2B5EF4-FFF2-40B4-BE49-F238E27FC236}">
                <a16:creationId xmlns:a16="http://schemas.microsoft.com/office/drawing/2014/main" id="{3D2D8983-F857-4FAC-8530-C03B4DB889CE}"/>
              </a:ext>
            </a:extLst>
          </p:cNvPr>
          <p:cNvSpPr>
            <a:spLocks noGrp="1"/>
          </p:cNvSpPr>
          <p:nvPr>
            <p:ph type="body" sz="quarter" idx="24"/>
          </p:nvPr>
        </p:nvSpPr>
        <p:spPr/>
        <p:txBody>
          <a:bodyPr/>
          <a:lstStyle/>
          <a:p>
            <a:r>
              <a:rPr lang="de-DE" sz="2400">
                <a:solidFill>
                  <a:schemeClr val="bg1"/>
                </a:solidFill>
                <a:latin typeface="+mj-lt"/>
              </a:rPr>
              <a:t>Datenbankadministrator</a:t>
            </a:r>
          </a:p>
        </p:txBody>
      </p:sp>
      <p:sp>
        <p:nvSpPr>
          <p:cNvPr id="4" name="Text Placeholder 3">
            <a:extLst>
              <a:ext uri="{FF2B5EF4-FFF2-40B4-BE49-F238E27FC236}">
                <a16:creationId xmlns:a16="http://schemas.microsoft.com/office/drawing/2014/main" id="{55654228-B239-4EF3-9127-5A4A021D9323}"/>
              </a:ext>
            </a:extLst>
          </p:cNvPr>
          <p:cNvSpPr>
            <a:spLocks noGrp="1"/>
          </p:cNvSpPr>
          <p:nvPr>
            <p:ph type="body" sz="quarter" idx="12"/>
          </p:nvPr>
        </p:nvSpPr>
        <p:spPr>
          <a:xfrm>
            <a:off x="418643" y="2628196"/>
            <a:ext cx="3618381" cy="2553405"/>
          </a:xfrm>
        </p:spPr>
        <p:txBody>
          <a:bodyPr anchor="t"/>
          <a:lstStyle/>
          <a:p>
            <a:pPr>
              <a:spcBef>
                <a:spcPts val="800"/>
              </a:spcBef>
            </a:pPr>
            <a:r>
              <a:rPr lang="de-DE" sz="1800" dirty="0">
                <a:solidFill>
                  <a:schemeClr val="tx1"/>
                </a:solidFill>
              </a:rPr>
              <a:t>Datenbankverwaltung</a:t>
            </a:r>
          </a:p>
          <a:p>
            <a:pPr>
              <a:spcBef>
                <a:spcPts val="800"/>
              </a:spcBef>
            </a:pPr>
            <a:r>
              <a:rPr lang="de-DE" sz="1800" dirty="0">
                <a:solidFill>
                  <a:schemeClr val="tx1"/>
                </a:solidFill>
              </a:rPr>
              <a:t>Implementiert Datenschutz</a:t>
            </a:r>
          </a:p>
          <a:p>
            <a:pPr>
              <a:spcBef>
                <a:spcPts val="800"/>
              </a:spcBef>
            </a:pPr>
            <a:r>
              <a:rPr lang="de-DE" sz="1800" dirty="0">
                <a:solidFill>
                  <a:schemeClr val="tx1"/>
                </a:solidFill>
              </a:rPr>
              <a:t>Sicherungen</a:t>
            </a:r>
          </a:p>
          <a:p>
            <a:pPr>
              <a:spcBef>
                <a:spcPts val="800"/>
              </a:spcBef>
            </a:pPr>
            <a:r>
              <a:rPr lang="de-DE" sz="1800" dirty="0">
                <a:solidFill>
                  <a:schemeClr val="tx1"/>
                </a:solidFill>
              </a:rPr>
              <a:t>Benutzerzugriff</a:t>
            </a:r>
          </a:p>
          <a:p>
            <a:pPr>
              <a:spcBef>
                <a:spcPts val="800"/>
              </a:spcBef>
            </a:pPr>
            <a:r>
              <a:rPr lang="de-DE" sz="1800" dirty="0">
                <a:solidFill>
                  <a:schemeClr val="tx1"/>
                </a:solidFill>
              </a:rPr>
              <a:t>Überwacht die Leistung</a:t>
            </a:r>
          </a:p>
        </p:txBody>
      </p:sp>
      <p:sp>
        <p:nvSpPr>
          <p:cNvPr id="7" name="Text Placeholder 6">
            <a:extLst>
              <a:ext uri="{FF2B5EF4-FFF2-40B4-BE49-F238E27FC236}">
                <a16:creationId xmlns:a16="http://schemas.microsoft.com/office/drawing/2014/main" id="{58CF58C9-7C7B-4B01-AF70-6B2DD5243D80}"/>
              </a:ext>
            </a:extLst>
          </p:cNvPr>
          <p:cNvSpPr>
            <a:spLocks noGrp="1"/>
          </p:cNvSpPr>
          <p:nvPr>
            <p:ph type="body" sz="quarter" idx="25"/>
          </p:nvPr>
        </p:nvSpPr>
        <p:spPr/>
        <p:txBody>
          <a:bodyPr/>
          <a:lstStyle/>
          <a:p>
            <a:r>
              <a:rPr lang="de-DE" sz="2400">
                <a:solidFill>
                  <a:schemeClr val="bg1"/>
                </a:solidFill>
                <a:latin typeface="+mj-lt"/>
              </a:rPr>
              <a:t>Datentechniker</a:t>
            </a:r>
          </a:p>
        </p:txBody>
      </p:sp>
      <p:sp>
        <p:nvSpPr>
          <p:cNvPr id="8" name="Text Placeholder 7">
            <a:extLst>
              <a:ext uri="{FF2B5EF4-FFF2-40B4-BE49-F238E27FC236}">
                <a16:creationId xmlns:a16="http://schemas.microsoft.com/office/drawing/2014/main" id="{C88DEE6C-903D-4BF2-AE7A-05789BA32027}"/>
              </a:ext>
            </a:extLst>
          </p:cNvPr>
          <p:cNvSpPr>
            <a:spLocks noGrp="1"/>
          </p:cNvSpPr>
          <p:nvPr>
            <p:ph type="body" sz="quarter" idx="18"/>
          </p:nvPr>
        </p:nvSpPr>
        <p:spPr>
          <a:xfrm>
            <a:off x="4303152" y="2628196"/>
            <a:ext cx="3607487" cy="2553405"/>
          </a:xfrm>
        </p:spPr>
        <p:txBody>
          <a:bodyPr anchor="t"/>
          <a:lstStyle/>
          <a:p>
            <a:pPr defTabSz="932472" fontAlgn="base">
              <a:spcBef>
                <a:spcPts val="800"/>
              </a:spcBef>
            </a:pPr>
            <a:r>
              <a:rPr lang="de-DE" sz="1800" dirty="0">
                <a:solidFill>
                  <a:schemeClr val="tx1"/>
                </a:solidFill>
                <a:ea typeface="Segoe UI" pitchFamily="34" charset="0"/>
                <a:cs typeface="Segoe UI" pitchFamily="34" charset="0"/>
              </a:rPr>
              <a:t>Datenpipelines und -prozesse</a:t>
            </a:r>
          </a:p>
          <a:p>
            <a:pPr defTabSz="932472" fontAlgn="base">
              <a:spcBef>
                <a:spcPts val="800"/>
              </a:spcBef>
            </a:pPr>
            <a:r>
              <a:rPr lang="de-DE" sz="1800" dirty="0">
                <a:solidFill>
                  <a:schemeClr val="tx1"/>
                </a:solidFill>
                <a:ea typeface="Segoe UI" pitchFamily="34" charset="0"/>
                <a:cs typeface="Segoe UI" pitchFamily="34" charset="0"/>
              </a:rPr>
              <a:t>Datenerfassungsspeicher</a:t>
            </a:r>
          </a:p>
          <a:p>
            <a:pPr defTabSz="932472" fontAlgn="base">
              <a:spcBef>
                <a:spcPts val="800"/>
              </a:spcBef>
            </a:pPr>
            <a:r>
              <a:rPr lang="de-DE" sz="1800" dirty="0">
                <a:solidFill>
                  <a:schemeClr val="tx1"/>
                </a:solidFill>
                <a:ea typeface="Segoe UI" pitchFamily="34" charset="0"/>
                <a:cs typeface="Segoe UI" pitchFamily="34" charset="0"/>
              </a:rPr>
              <a:t>Vorbereitung von Daten für Analysen</a:t>
            </a:r>
          </a:p>
          <a:p>
            <a:pPr defTabSz="932472" fontAlgn="base">
              <a:spcBef>
                <a:spcPts val="800"/>
              </a:spcBef>
            </a:pPr>
            <a:r>
              <a:rPr lang="de-DE" sz="1800" dirty="0">
                <a:solidFill>
                  <a:schemeClr val="tx1"/>
                </a:solidFill>
                <a:ea typeface="Segoe UI" pitchFamily="34" charset="0"/>
                <a:cs typeface="Segoe UI" pitchFamily="34" charset="0"/>
              </a:rPr>
              <a:t>Vorbereitung von Daten für die analytische Verarbeitung</a:t>
            </a:r>
          </a:p>
        </p:txBody>
      </p:sp>
      <p:sp>
        <p:nvSpPr>
          <p:cNvPr id="11" name="Text Placeholder 10">
            <a:extLst>
              <a:ext uri="{FF2B5EF4-FFF2-40B4-BE49-F238E27FC236}">
                <a16:creationId xmlns:a16="http://schemas.microsoft.com/office/drawing/2014/main" id="{754358A3-93DA-4746-87B9-ACBE345EC3E2}"/>
              </a:ext>
            </a:extLst>
          </p:cNvPr>
          <p:cNvSpPr>
            <a:spLocks noGrp="1"/>
          </p:cNvSpPr>
          <p:nvPr>
            <p:ph type="body" sz="quarter" idx="26"/>
          </p:nvPr>
        </p:nvSpPr>
        <p:spPr/>
        <p:txBody>
          <a:bodyPr/>
          <a:lstStyle/>
          <a:p>
            <a:r>
              <a:rPr lang="de-DE" sz="2400">
                <a:solidFill>
                  <a:schemeClr val="bg1"/>
                </a:solidFill>
                <a:latin typeface="+mj-lt"/>
                <a:ea typeface="Segoe UI" pitchFamily="34" charset="0"/>
                <a:cs typeface="Segoe UI" pitchFamily="34" charset="0"/>
              </a:rPr>
              <a:t>Datenanalyst</a:t>
            </a:r>
          </a:p>
        </p:txBody>
      </p:sp>
      <p:sp>
        <p:nvSpPr>
          <p:cNvPr id="12" name="Text Placeholder 11">
            <a:extLst>
              <a:ext uri="{FF2B5EF4-FFF2-40B4-BE49-F238E27FC236}">
                <a16:creationId xmlns:a16="http://schemas.microsoft.com/office/drawing/2014/main" id="{F674E8CE-E19D-4221-B710-251D3AC8FB9A}"/>
              </a:ext>
            </a:extLst>
          </p:cNvPr>
          <p:cNvSpPr>
            <a:spLocks noGrp="1"/>
          </p:cNvSpPr>
          <p:nvPr>
            <p:ph type="body" sz="quarter" idx="27"/>
          </p:nvPr>
        </p:nvSpPr>
        <p:spPr>
          <a:xfrm>
            <a:off x="8161204" y="2628194"/>
            <a:ext cx="3607487" cy="2553405"/>
          </a:xfrm>
        </p:spPr>
        <p:txBody>
          <a:bodyPr anchor="t"/>
          <a:lstStyle/>
          <a:p>
            <a:pPr defTabSz="932472" fontAlgn="base">
              <a:spcBef>
                <a:spcPts val="800"/>
              </a:spcBef>
            </a:pPr>
            <a:r>
              <a:rPr lang="de-DE" sz="1800">
                <a:solidFill>
                  <a:schemeClr val="tx1"/>
                </a:solidFill>
                <a:ea typeface="Segoe UI" pitchFamily="34" charset="0"/>
                <a:cs typeface="Segoe UI" pitchFamily="34" charset="0"/>
              </a:rPr>
              <a:t>Bietet Einblicke in die Daten</a:t>
            </a:r>
          </a:p>
          <a:p>
            <a:pPr defTabSz="932472" fontAlgn="base">
              <a:spcBef>
                <a:spcPts val="800"/>
              </a:spcBef>
            </a:pPr>
            <a:r>
              <a:rPr lang="de-DE" sz="1800">
                <a:solidFill>
                  <a:schemeClr val="tx1"/>
                </a:solidFill>
                <a:ea typeface="Segoe UI" pitchFamily="34" charset="0"/>
                <a:cs typeface="Segoe UI" pitchFamily="34" charset="0"/>
              </a:rPr>
              <a:t>Visuelle Berichterstattung</a:t>
            </a:r>
          </a:p>
          <a:p>
            <a:pPr defTabSz="932472" fontAlgn="base">
              <a:spcBef>
                <a:spcPts val="800"/>
              </a:spcBef>
            </a:pPr>
            <a:r>
              <a:rPr lang="de-DE" sz="1800">
                <a:solidFill>
                  <a:schemeClr val="tx1"/>
                </a:solidFill>
                <a:ea typeface="Segoe UI" pitchFamily="34" charset="0"/>
                <a:cs typeface="Segoe UI" pitchFamily="34" charset="0"/>
              </a:rPr>
              <a:t>Modellierungsdaten für die Analyse</a:t>
            </a:r>
          </a:p>
          <a:p>
            <a:pPr defTabSz="932472" fontAlgn="base">
              <a:spcBef>
                <a:spcPts val="800"/>
              </a:spcBef>
            </a:pPr>
            <a:r>
              <a:rPr lang="de-DE" sz="1800">
                <a:solidFill>
                  <a:schemeClr val="tx1"/>
                </a:solidFill>
                <a:ea typeface="Segoe UI" pitchFamily="34" charset="0"/>
                <a:cs typeface="Segoe UI" pitchFamily="34" charset="0"/>
              </a:rPr>
              <a:t>Kombiniert Daten für Visualisierung</a:t>
            </a:r>
            <a:br>
              <a:rPr lang="de-DE" sz="1800">
                <a:solidFill>
                  <a:schemeClr val="tx1"/>
                </a:solidFill>
                <a:ea typeface="Segoe UI" pitchFamily="34" charset="0"/>
                <a:cs typeface="Segoe UI" pitchFamily="34" charset="0"/>
              </a:rPr>
            </a:br>
            <a:r>
              <a:rPr lang="de-DE" sz="1800">
                <a:solidFill>
                  <a:schemeClr val="tx1"/>
                </a:solidFill>
                <a:ea typeface="Segoe UI" pitchFamily="34" charset="0"/>
                <a:cs typeface="Segoe UI" pitchFamily="34" charset="0"/>
              </a:rPr>
              <a:t>und Analyse</a:t>
            </a:r>
          </a:p>
        </p:txBody>
      </p:sp>
      <p:pic>
        <p:nvPicPr>
          <p:cNvPr id="5" name="Picture 4">
            <a:extLst>
              <a:ext uri="{FF2B5EF4-FFF2-40B4-BE49-F238E27FC236}">
                <a16:creationId xmlns:a16="http://schemas.microsoft.com/office/drawing/2014/main" id="{1EE22C3D-C58C-4268-8BEF-FAA42A8EC98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18643" y="4729161"/>
            <a:ext cx="1323975" cy="904875"/>
          </a:xfrm>
          <a:prstGeom prst="rect">
            <a:avLst/>
          </a:prstGeom>
        </p:spPr>
      </p:pic>
      <p:pic>
        <p:nvPicPr>
          <p:cNvPr id="6" name="Picture 5">
            <a:extLst>
              <a:ext uri="{FF2B5EF4-FFF2-40B4-BE49-F238E27FC236}">
                <a16:creationId xmlns:a16="http://schemas.microsoft.com/office/drawing/2014/main" id="{6F4BB034-39FC-4954-B7AE-24DA88B6E3E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532811" y="4781548"/>
            <a:ext cx="838200" cy="800100"/>
          </a:xfrm>
          <a:prstGeom prst="rect">
            <a:avLst/>
          </a:prstGeom>
        </p:spPr>
      </p:pic>
      <p:pic>
        <p:nvPicPr>
          <p:cNvPr id="10" name="Picture 9">
            <a:extLst>
              <a:ext uri="{FF2B5EF4-FFF2-40B4-BE49-F238E27FC236}">
                <a16:creationId xmlns:a16="http://schemas.microsoft.com/office/drawing/2014/main" id="{500F0503-5F38-4CDB-9DF0-81B46A270205}"/>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176767" y="4724398"/>
            <a:ext cx="1333500" cy="857250"/>
          </a:xfrm>
          <a:prstGeom prst="rect">
            <a:avLst/>
          </a:prstGeom>
        </p:spPr>
      </p:pic>
      <p:sp>
        <p:nvSpPr>
          <p:cNvPr id="9" name="Rectangle 8">
            <a:extLst>
              <a:ext uri="{FF2B5EF4-FFF2-40B4-BE49-F238E27FC236}">
                <a16:creationId xmlns:a16="http://schemas.microsoft.com/office/drawing/2014/main" id="{94BEF97D-4F34-9ADF-27EA-92DEDA891C38}"/>
              </a:ext>
            </a:extLst>
          </p:cNvPr>
          <p:cNvSpPr/>
          <p:nvPr/>
        </p:nvSpPr>
        <p:spPr bwMode="auto">
          <a:xfrm>
            <a:off x="308758" y="1318161"/>
            <a:ext cx="3787411" cy="4453247"/>
          </a:xfrm>
          <a:prstGeom prst="rect">
            <a:avLst/>
          </a:prstGeom>
          <a:noFill/>
          <a:ln w="508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308099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CE189-381B-447E-8965-030FD20C0500}"/>
              </a:ext>
            </a:extLst>
          </p:cNvPr>
          <p:cNvSpPr>
            <a:spLocks noGrp="1"/>
          </p:cNvSpPr>
          <p:nvPr>
            <p:ph type="title"/>
          </p:nvPr>
        </p:nvSpPr>
        <p:spPr/>
        <p:txBody>
          <a:bodyPr/>
          <a:lstStyle/>
          <a:p>
            <a:r>
              <a:rPr lang="de-DE"/>
              <a:t>Allgemeine Tools – Datenbankadministrator</a:t>
            </a:r>
          </a:p>
        </p:txBody>
      </p:sp>
      <p:sp>
        <p:nvSpPr>
          <p:cNvPr id="3" name="Text Placeholder 2">
            <a:extLst>
              <a:ext uri="{FF2B5EF4-FFF2-40B4-BE49-F238E27FC236}">
                <a16:creationId xmlns:a16="http://schemas.microsoft.com/office/drawing/2014/main" id="{3D2D8983-F857-4FAC-8530-C03B4DB889CE}"/>
              </a:ext>
            </a:extLst>
          </p:cNvPr>
          <p:cNvSpPr>
            <a:spLocks noGrp="1"/>
          </p:cNvSpPr>
          <p:nvPr>
            <p:ph type="body" sz="quarter" idx="24"/>
          </p:nvPr>
        </p:nvSpPr>
        <p:spPr/>
        <p:txBody>
          <a:bodyPr/>
          <a:lstStyle/>
          <a:p>
            <a:pPr>
              <a:spcAft>
                <a:spcPts val="600"/>
              </a:spcAft>
            </a:pPr>
            <a:r>
              <a:rPr lang="de-DE" sz="2400" dirty="0">
                <a:solidFill>
                  <a:schemeClr val="bg1"/>
                </a:solidFill>
                <a:latin typeface="+mj-lt"/>
              </a:rPr>
              <a:t>Azure Data Studio</a:t>
            </a:r>
          </a:p>
        </p:txBody>
      </p:sp>
      <p:sp>
        <p:nvSpPr>
          <p:cNvPr id="4" name="Text Placeholder 3">
            <a:extLst>
              <a:ext uri="{FF2B5EF4-FFF2-40B4-BE49-F238E27FC236}">
                <a16:creationId xmlns:a16="http://schemas.microsoft.com/office/drawing/2014/main" id="{55654228-B239-4EF3-9127-5A4A021D9323}"/>
              </a:ext>
            </a:extLst>
          </p:cNvPr>
          <p:cNvSpPr>
            <a:spLocks noGrp="1"/>
          </p:cNvSpPr>
          <p:nvPr>
            <p:ph type="body" sz="quarter" idx="12"/>
          </p:nvPr>
        </p:nvSpPr>
        <p:spPr>
          <a:xfrm>
            <a:off x="418643" y="2628197"/>
            <a:ext cx="3618381" cy="2362904"/>
          </a:xfrm>
        </p:spPr>
        <p:txBody>
          <a:bodyPr anchor="t"/>
          <a:lstStyle/>
          <a:p>
            <a:pPr>
              <a:spcBef>
                <a:spcPts val="800"/>
              </a:spcBef>
            </a:pPr>
            <a:r>
              <a:rPr lang="de-DE" sz="1800" dirty="0">
                <a:solidFill>
                  <a:schemeClr val="tx1"/>
                </a:solidFill>
              </a:rPr>
              <a:t>Grafische Oberfläche zum Verwalten lokaler und cloudbasierter Data Services</a:t>
            </a:r>
          </a:p>
          <a:p>
            <a:pPr>
              <a:spcBef>
                <a:spcPts val="800"/>
              </a:spcBef>
            </a:pPr>
            <a:r>
              <a:rPr lang="de-DE" sz="1800" dirty="0">
                <a:solidFill>
                  <a:schemeClr val="tx1"/>
                </a:solidFill>
              </a:rPr>
              <a:t>Wird unter </a:t>
            </a:r>
            <a:br>
              <a:rPr lang="de-DE" sz="1800" dirty="0">
                <a:solidFill>
                  <a:schemeClr val="tx1"/>
                </a:solidFill>
              </a:rPr>
            </a:br>
            <a:r>
              <a:rPr lang="de-DE" sz="1800" b="1" dirty="0">
                <a:solidFill>
                  <a:schemeClr val="tx1"/>
                </a:solidFill>
              </a:rPr>
              <a:t>Windows, MacOS, Linux </a:t>
            </a:r>
            <a:r>
              <a:rPr lang="de-DE" sz="1800" dirty="0">
                <a:solidFill>
                  <a:schemeClr val="tx1"/>
                </a:solidFill>
              </a:rPr>
              <a:t>ausgeführt</a:t>
            </a:r>
          </a:p>
        </p:txBody>
      </p:sp>
      <p:sp>
        <p:nvSpPr>
          <p:cNvPr id="7" name="Text Placeholder 6">
            <a:extLst>
              <a:ext uri="{FF2B5EF4-FFF2-40B4-BE49-F238E27FC236}">
                <a16:creationId xmlns:a16="http://schemas.microsoft.com/office/drawing/2014/main" id="{58CF58C9-7C7B-4B01-AF70-6B2DD5243D80}"/>
              </a:ext>
            </a:extLst>
          </p:cNvPr>
          <p:cNvSpPr>
            <a:spLocks noGrp="1"/>
          </p:cNvSpPr>
          <p:nvPr>
            <p:ph type="body" sz="quarter" idx="25"/>
          </p:nvPr>
        </p:nvSpPr>
        <p:spPr/>
        <p:txBody>
          <a:bodyPr/>
          <a:lstStyle/>
          <a:p>
            <a:pPr>
              <a:spcAft>
                <a:spcPts val="600"/>
              </a:spcAft>
            </a:pPr>
            <a:r>
              <a:rPr lang="de-DE" sz="2400" dirty="0">
                <a:solidFill>
                  <a:schemeClr val="bg1"/>
                </a:solidFill>
                <a:latin typeface="+mj-lt"/>
              </a:rPr>
              <a:t>SQL Server</a:t>
            </a:r>
            <a:br>
              <a:rPr lang="de-DE" sz="2400" dirty="0">
                <a:solidFill>
                  <a:schemeClr val="bg1"/>
                </a:solidFill>
                <a:latin typeface="+mj-lt"/>
              </a:rPr>
            </a:br>
            <a:r>
              <a:rPr lang="de-DE" sz="2400" dirty="0">
                <a:solidFill>
                  <a:schemeClr val="bg1"/>
                </a:solidFill>
                <a:latin typeface="+mj-lt"/>
              </a:rPr>
              <a:t>Management Studio</a:t>
            </a:r>
          </a:p>
        </p:txBody>
      </p:sp>
      <p:sp>
        <p:nvSpPr>
          <p:cNvPr id="8" name="Text Placeholder 7">
            <a:extLst>
              <a:ext uri="{FF2B5EF4-FFF2-40B4-BE49-F238E27FC236}">
                <a16:creationId xmlns:a16="http://schemas.microsoft.com/office/drawing/2014/main" id="{C88DEE6C-903D-4BF2-AE7A-05789BA32027}"/>
              </a:ext>
            </a:extLst>
          </p:cNvPr>
          <p:cNvSpPr>
            <a:spLocks noGrp="1"/>
          </p:cNvSpPr>
          <p:nvPr>
            <p:ph type="body" sz="quarter" idx="18"/>
          </p:nvPr>
        </p:nvSpPr>
        <p:spPr>
          <a:xfrm>
            <a:off x="4303152" y="2628197"/>
            <a:ext cx="3607487" cy="2362904"/>
          </a:xfrm>
        </p:spPr>
        <p:txBody>
          <a:bodyPr anchor="t"/>
          <a:lstStyle/>
          <a:p>
            <a:pPr defTabSz="932472" fontAlgn="base">
              <a:spcBef>
                <a:spcPts val="800"/>
              </a:spcBef>
            </a:pPr>
            <a:r>
              <a:rPr lang="de-DE" sz="1800" dirty="0">
                <a:solidFill>
                  <a:schemeClr val="tx1"/>
                </a:solidFill>
                <a:ea typeface="Segoe UI" pitchFamily="34" charset="0"/>
                <a:cs typeface="Segoe UI" pitchFamily="34" charset="0"/>
              </a:rPr>
              <a:t>Grafische Oberfläche zum Verwalten lokaler und cloudbasierter Data Services</a:t>
            </a:r>
          </a:p>
          <a:p>
            <a:pPr defTabSz="932472" fontAlgn="base">
              <a:spcBef>
                <a:spcPts val="800"/>
              </a:spcBef>
            </a:pPr>
            <a:r>
              <a:rPr lang="de-DE" sz="1800" dirty="0">
                <a:solidFill>
                  <a:schemeClr val="tx1"/>
                </a:solidFill>
                <a:ea typeface="Segoe UI" pitchFamily="34" charset="0"/>
                <a:cs typeface="Segoe UI" pitchFamily="34" charset="0"/>
              </a:rPr>
              <a:t>Wird unter </a:t>
            </a:r>
            <a:r>
              <a:rPr lang="de-DE" sz="1800" b="1" dirty="0">
                <a:solidFill>
                  <a:schemeClr val="tx1"/>
                </a:solidFill>
                <a:ea typeface="Segoe UI" pitchFamily="34" charset="0"/>
                <a:cs typeface="Segoe UI" pitchFamily="34" charset="0"/>
              </a:rPr>
              <a:t>Windows</a:t>
            </a:r>
            <a:r>
              <a:rPr lang="de-DE" sz="1800" dirty="0">
                <a:solidFill>
                  <a:schemeClr val="tx1"/>
                </a:solidFill>
                <a:ea typeface="Segoe UI" pitchFamily="34" charset="0"/>
                <a:cs typeface="Segoe UI" pitchFamily="34" charset="0"/>
              </a:rPr>
              <a:t> ausgeführt</a:t>
            </a:r>
          </a:p>
          <a:p>
            <a:pPr defTabSz="932472" fontAlgn="base">
              <a:spcBef>
                <a:spcPts val="800"/>
              </a:spcBef>
            </a:pPr>
            <a:r>
              <a:rPr lang="de-DE" sz="1800" dirty="0">
                <a:solidFill>
                  <a:schemeClr val="tx1"/>
                </a:solidFill>
                <a:ea typeface="Segoe UI" pitchFamily="34" charset="0"/>
                <a:cs typeface="Segoe UI" pitchFamily="34" charset="0"/>
              </a:rPr>
              <a:t>Umfangreiches Datenbankverwaltungstool </a:t>
            </a:r>
          </a:p>
        </p:txBody>
      </p:sp>
      <p:sp>
        <p:nvSpPr>
          <p:cNvPr id="11" name="Text Placeholder 10">
            <a:extLst>
              <a:ext uri="{FF2B5EF4-FFF2-40B4-BE49-F238E27FC236}">
                <a16:creationId xmlns:a16="http://schemas.microsoft.com/office/drawing/2014/main" id="{754358A3-93DA-4746-87B9-ACBE345EC3E2}"/>
              </a:ext>
            </a:extLst>
          </p:cNvPr>
          <p:cNvSpPr>
            <a:spLocks noGrp="1"/>
          </p:cNvSpPr>
          <p:nvPr>
            <p:ph type="body" sz="quarter" idx="26"/>
          </p:nvPr>
        </p:nvSpPr>
        <p:spPr/>
        <p:txBody>
          <a:bodyPr/>
          <a:lstStyle/>
          <a:p>
            <a:pPr defTabSz="932472" fontAlgn="base">
              <a:spcBef>
                <a:spcPct val="0"/>
              </a:spcBef>
              <a:spcAft>
                <a:spcPct val="0"/>
              </a:spcAft>
            </a:pPr>
            <a:r>
              <a:rPr lang="de-DE" sz="2400">
                <a:solidFill>
                  <a:schemeClr val="bg1"/>
                </a:solidFill>
                <a:latin typeface="+mj-lt"/>
                <a:ea typeface="Segoe UI" pitchFamily="34" charset="0"/>
                <a:cs typeface="Segoe UI" pitchFamily="34" charset="0"/>
              </a:rPr>
              <a:t>Azure-Portal/CLI</a:t>
            </a:r>
          </a:p>
        </p:txBody>
      </p:sp>
      <p:sp>
        <p:nvSpPr>
          <p:cNvPr id="12" name="Text Placeholder 11">
            <a:extLst>
              <a:ext uri="{FF2B5EF4-FFF2-40B4-BE49-F238E27FC236}">
                <a16:creationId xmlns:a16="http://schemas.microsoft.com/office/drawing/2014/main" id="{F674E8CE-E19D-4221-B710-251D3AC8FB9A}"/>
              </a:ext>
            </a:extLst>
          </p:cNvPr>
          <p:cNvSpPr>
            <a:spLocks noGrp="1"/>
          </p:cNvSpPr>
          <p:nvPr>
            <p:ph type="body" sz="quarter" idx="27"/>
          </p:nvPr>
        </p:nvSpPr>
        <p:spPr>
          <a:xfrm>
            <a:off x="8161204" y="2628195"/>
            <a:ext cx="3607487" cy="2362904"/>
          </a:xfrm>
        </p:spPr>
        <p:txBody>
          <a:bodyPr anchor="t"/>
          <a:lstStyle/>
          <a:p>
            <a:pPr defTabSz="932472" fontAlgn="base">
              <a:spcBef>
                <a:spcPts val="800"/>
              </a:spcBef>
            </a:pPr>
            <a:r>
              <a:rPr lang="de-DE" sz="1800">
                <a:solidFill>
                  <a:schemeClr val="tx1"/>
                </a:solidFill>
                <a:ea typeface="Segoe UI" pitchFamily="34" charset="0"/>
                <a:cs typeface="Segoe UI" pitchFamily="34" charset="0"/>
              </a:rPr>
              <a:t>Tools zum Verwalten und Bereitstellen von Azure</a:t>
            </a:r>
            <a:br>
              <a:rPr lang="de-DE" sz="1800">
                <a:solidFill>
                  <a:schemeClr val="tx1"/>
                </a:solidFill>
                <a:ea typeface="Segoe UI" pitchFamily="34" charset="0"/>
                <a:cs typeface="Segoe UI" pitchFamily="34" charset="0"/>
              </a:rPr>
            </a:br>
            <a:r>
              <a:rPr lang="de-DE" sz="1800">
                <a:solidFill>
                  <a:schemeClr val="tx1"/>
                </a:solidFill>
                <a:ea typeface="Segoe UI" pitchFamily="34" charset="0"/>
                <a:cs typeface="Segoe UI" pitchFamily="34" charset="0"/>
              </a:rPr>
              <a:t>Data Services</a:t>
            </a:r>
          </a:p>
          <a:p>
            <a:pPr defTabSz="932472" fontAlgn="base">
              <a:spcBef>
                <a:spcPts val="800"/>
              </a:spcBef>
            </a:pPr>
            <a:r>
              <a:rPr lang="de-DE" sz="1800">
                <a:solidFill>
                  <a:schemeClr val="tx1"/>
                </a:solidFill>
                <a:ea typeface="Segoe UI" pitchFamily="34" charset="0"/>
                <a:cs typeface="Segoe UI" pitchFamily="34" charset="0"/>
              </a:rPr>
              <a:t>Manuell und automatisiert mithilfe von Azure Resource Manager- oder Befehlszeilenschnittstellen-Skripten</a:t>
            </a:r>
          </a:p>
        </p:txBody>
      </p:sp>
      <p:sp>
        <p:nvSpPr>
          <p:cNvPr id="6" name="Rectangle 5">
            <a:extLst>
              <a:ext uri="{FF2B5EF4-FFF2-40B4-BE49-F238E27FC236}">
                <a16:creationId xmlns:a16="http://schemas.microsoft.com/office/drawing/2014/main" id="{31296D29-5503-B5F7-4D42-7F1B873BDC0E}"/>
              </a:ext>
            </a:extLst>
          </p:cNvPr>
          <p:cNvSpPr/>
          <p:nvPr/>
        </p:nvSpPr>
        <p:spPr bwMode="auto">
          <a:xfrm>
            <a:off x="273132" y="440494"/>
            <a:ext cx="8098972" cy="59265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267179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2686-0B8A-4296-BF33-B6E82D1023C9}"/>
              </a:ext>
            </a:extLst>
          </p:cNvPr>
          <p:cNvSpPr>
            <a:spLocks noGrp="1"/>
          </p:cNvSpPr>
          <p:nvPr>
            <p:ph type="title"/>
          </p:nvPr>
        </p:nvSpPr>
        <p:spPr/>
        <p:txBody>
          <a:bodyPr/>
          <a:lstStyle/>
          <a:p>
            <a:r>
              <a:rPr lang="de-DE"/>
              <a:t>Identifizieren von Anwendungsfällen für relationale Daten</a:t>
            </a:r>
          </a:p>
        </p:txBody>
      </p:sp>
      <p:pic>
        <p:nvPicPr>
          <p:cNvPr id="4" name="Picture 3">
            <a:extLst>
              <a:ext uri="{FF2B5EF4-FFF2-40B4-BE49-F238E27FC236}">
                <a16:creationId xmlns:a16="http://schemas.microsoft.com/office/drawing/2014/main" id="{25D2C180-BC90-4E65-8470-6411E5A32CF7}"/>
              </a:ext>
              <a:ext uri="{C183D7F6-B498-43B3-948B-1728B52AA6E4}">
                <adec:decorative xmlns:adec="http://schemas.microsoft.com/office/drawing/2017/decorative" val="1"/>
              </a:ext>
            </a:extLst>
          </p:cNvPr>
          <p:cNvPicPr>
            <a:picLocks/>
          </p:cNvPicPr>
          <p:nvPr/>
        </p:nvPicPr>
        <p:blipFill>
          <a:blip r:embed="rId3"/>
          <a:stretch>
            <a:fillRect/>
          </a:stretch>
        </p:blipFill>
        <p:spPr>
          <a:xfrm>
            <a:off x="427038" y="1345567"/>
            <a:ext cx="730315" cy="730315"/>
          </a:xfrm>
          <a:prstGeom prst="rect">
            <a:avLst/>
          </a:prstGeom>
        </p:spPr>
      </p:pic>
      <p:sp>
        <p:nvSpPr>
          <p:cNvPr id="5" name="Text Placeholder 3">
            <a:extLst>
              <a:ext uri="{FF2B5EF4-FFF2-40B4-BE49-F238E27FC236}">
                <a16:creationId xmlns:a16="http://schemas.microsoft.com/office/drawing/2014/main" id="{C8E8C9DA-A7EA-4C92-B10F-242A40DEA060}"/>
              </a:ext>
            </a:extLst>
          </p:cNvPr>
          <p:cNvSpPr txBox="1">
            <a:spLocks/>
          </p:cNvSpPr>
          <p:nvPr/>
        </p:nvSpPr>
        <p:spPr>
          <a:xfrm>
            <a:off x="1461678" y="1262448"/>
            <a:ext cx="10314916" cy="896552"/>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000" dirty="0"/>
              <a:t>IoT:</a:t>
            </a:r>
          </a:p>
          <a:p>
            <a:r>
              <a:rPr lang="de-DE" sz="1800" dirty="0">
                <a:latin typeface="+mn-lt"/>
              </a:rPr>
              <a:t>Obwohl die Daten von IoT-Geräten in der Regel als nicht relational betrachtet werden, können sie strukturiert und konsistent sein</a:t>
            </a:r>
          </a:p>
        </p:txBody>
      </p:sp>
      <p:cxnSp>
        <p:nvCxnSpPr>
          <p:cNvPr id="6" name="Straight Connector 5">
            <a:extLst>
              <a:ext uri="{FF2B5EF4-FFF2-40B4-BE49-F238E27FC236}">
                <a16:creationId xmlns:a16="http://schemas.microsoft.com/office/drawing/2014/main" id="{9572F3D0-FE50-485F-B424-CF2417F26B3C}"/>
              </a:ext>
              <a:ext uri="{C183D7F6-B498-43B3-948B-1728B52AA6E4}">
                <adec:decorative xmlns:adec="http://schemas.microsoft.com/office/drawing/2017/decorative" val="1"/>
              </a:ext>
            </a:extLst>
          </p:cNvPr>
          <p:cNvCxnSpPr>
            <a:cxnSpLocks/>
          </p:cNvCxnSpPr>
          <p:nvPr/>
        </p:nvCxnSpPr>
        <p:spPr>
          <a:xfrm>
            <a:off x="1461678" y="2278785"/>
            <a:ext cx="1031491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4471C01-F1D8-496A-8FDA-8FC24BDE97D5}"/>
              </a:ext>
              <a:ext uri="{C183D7F6-B498-43B3-948B-1728B52AA6E4}">
                <adec:decorative xmlns:adec="http://schemas.microsoft.com/office/drawing/2017/decorative" val="1"/>
              </a:ext>
            </a:extLst>
          </p:cNvPr>
          <p:cNvPicPr>
            <a:picLocks/>
          </p:cNvPicPr>
          <p:nvPr/>
        </p:nvPicPr>
        <p:blipFill>
          <a:blip r:embed="rId4"/>
          <a:stretch>
            <a:fillRect/>
          </a:stretch>
        </p:blipFill>
        <p:spPr>
          <a:xfrm>
            <a:off x="427038" y="2481689"/>
            <a:ext cx="730315" cy="730315"/>
          </a:xfrm>
          <a:prstGeom prst="rect">
            <a:avLst/>
          </a:prstGeom>
        </p:spPr>
      </p:pic>
      <p:sp>
        <p:nvSpPr>
          <p:cNvPr id="8" name="Text Placeholder 4">
            <a:extLst>
              <a:ext uri="{FF2B5EF4-FFF2-40B4-BE49-F238E27FC236}">
                <a16:creationId xmlns:a16="http://schemas.microsoft.com/office/drawing/2014/main" id="{C11A693C-2922-4C5E-B85A-BB8634B6C582}"/>
              </a:ext>
            </a:extLst>
          </p:cNvPr>
          <p:cNvSpPr txBox="1">
            <a:spLocks/>
          </p:cNvSpPr>
          <p:nvPr/>
        </p:nvSpPr>
        <p:spPr>
          <a:xfrm>
            <a:off x="1461678" y="2398570"/>
            <a:ext cx="10314916" cy="896552"/>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000" dirty="0"/>
              <a:t>Onlinetransaktionsverarbeitung:</a:t>
            </a:r>
          </a:p>
          <a:p>
            <a:r>
              <a:rPr lang="de-DE" sz="1800" dirty="0">
                <a:latin typeface="+mn-lt"/>
              </a:rPr>
              <a:t>Zum Beispiel Bestellsysteme, die viele kleine transaktionale Updates ausführen</a:t>
            </a:r>
          </a:p>
        </p:txBody>
      </p:sp>
      <p:cxnSp>
        <p:nvCxnSpPr>
          <p:cNvPr id="9" name="Straight Connector 8">
            <a:extLst>
              <a:ext uri="{FF2B5EF4-FFF2-40B4-BE49-F238E27FC236}">
                <a16:creationId xmlns:a16="http://schemas.microsoft.com/office/drawing/2014/main" id="{5753DE50-C988-46CF-AB20-D73A919B4861}"/>
              </a:ext>
              <a:ext uri="{C183D7F6-B498-43B3-948B-1728B52AA6E4}">
                <adec:decorative xmlns:adec="http://schemas.microsoft.com/office/drawing/2017/decorative" val="1"/>
              </a:ext>
            </a:extLst>
          </p:cNvPr>
          <p:cNvCxnSpPr>
            <a:cxnSpLocks/>
          </p:cNvCxnSpPr>
          <p:nvPr/>
        </p:nvCxnSpPr>
        <p:spPr>
          <a:xfrm>
            <a:off x="1461735" y="3414907"/>
            <a:ext cx="1032028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A69CD56-C061-4DAD-BD6B-9A9489BB4B8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5450" y="3677570"/>
            <a:ext cx="721903" cy="720944"/>
          </a:xfrm>
          <a:prstGeom prst="rect">
            <a:avLst/>
          </a:prstGeom>
        </p:spPr>
      </p:pic>
      <p:sp>
        <p:nvSpPr>
          <p:cNvPr id="14" name="Text Placeholder 6">
            <a:extLst>
              <a:ext uri="{FF2B5EF4-FFF2-40B4-BE49-F238E27FC236}">
                <a16:creationId xmlns:a16="http://schemas.microsoft.com/office/drawing/2014/main" id="{6EB223B1-3D2B-4D38-A7F6-5821CBCC81ED}"/>
              </a:ext>
            </a:extLst>
          </p:cNvPr>
          <p:cNvSpPr txBox="1">
            <a:spLocks/>
          </p:cNvSpPr>
          <p:nvPr/>
        </p:nvSpPr>
        <p:spPr>
          <a:xfrm>
            <a:off x="1441634" y="3584945"/>
            <a:ext cx="10314916" cy="896552"/>
          </a:xfrm>
          <a:prstGeom prst="rect">
            <a:avLst/>
          </a:prstGeom>
        </p:spPr>
        <p:txBody>
          <a:bodyPr lIns="0" tIns="0" rIns="0" bIns="0" anchor="ct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2000" dirty="0"/>
              <a:t>Data Warehouse:</a:t>
            </a:r>
          </a:p>
          <a:p>
            <a:r>
              <a:rPr lang="de-DE" sz="1800" dirty="0">
                <a:latin typeface="+mn-lt"/>
              </a:rPr>
              <a:t>Große Datenmengen können aus mehreren Quellen importiert und strukturiert werden, um leistungsfähige Abfragen zu ermöglichen</a:t>
            </a:r>
          </a:p>
        </p:txBody>
      </p:sp>
    </p:spTree>
    <p:extLst>
      <p:ext uri="{BB962C8B-B14F-4D97-AF65-F5344CB8AC3E}">
        <p14:creationId xmlns:p14="http://schemas.microsoft.com/office/powerpoint/2010/main" val="12013697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F37D0-BB76-0E48-4734-AD5BB057D284}"/>
              </a:ext>
            </a:extLst>
          </p:cNvPr>
          <p:cNvSpPr>
            <a:spLocks noGrp="1"/>
          </p:cNvSpPr>
          <p:nvPr>
            <p:ph type="title"/>
          </p:nvPr>
        </p:nvSpPr>
        <p:spPr/>
        <p:txBody>
          <a:bodyPr/>
          <a:lstStyle/>
          <a:p>
            <a:r>
              <a:rPr lang="de-DE" dirty="0"/>
              <a:t>erste</a:t>
            </a:r>
            <a:br>
              <a:rPr lang="de-DE" dirty="0"/>
            </a:br>
            <a:r>
              <a:rPr lang="de-DE" dirty="0"/>
              <a:t>Aufgaben eines SQL Admins</a:t>
            </a:r>
          </a:p>
        </p:txBody>
      </p:sp>
      <p:sp>
        <p:nvSpPr>
          <p:cNvPr id="7" name="Text Placeholder 6">
            <a:extLst>
              <a:ext uri="{FF2B5EF4-FFF2-40B4-BE49-F238E27FC236}">
                <a16:creationId xmlns:a16="http://schemas.microsoft.com/office/drawing/2014/main" id="{997E5299-6D3F-D89B-8D60-660E2EDE794C}"/>
              </a:ext>
            </a:extLst>
          </p:cNvPr>
          <p:cNvSpPr>
            <a:spLocks noGrp="1"/>
          </p:cNvSpPr>
          <p:nvPr>
            <p:ph type="body" sz="quarter" idx="11"/>
          </p:nvPr>
        </p:nvSpPr>
        <p:spPr/>
        <p:txBody>
          <a:bodyPr/>
          <a:lstStyle/>
          <a:p>
            <a:r>
              <a:rPr lang="de-DE" sz="3200" dirty="0"/>
              <a:t>Backup</a:t>
            </a:r>
            <a:r>
              <a:rPr lang="de-DE" dirty="0"/>
              <a:t> </a:t>
            </a:r>
          </a:p>
        </p:txBody>
      </p:sp>
      <p:sp>
        <p:nvSpPr>
          <p:cNvPr id="8" name="Text Placeholder 7">
            <a:extLst>
              <a:ext uri="{FF2B5EF4-FFF2-40B4-BE49-F238E27FC236}">
                <a16:creationId xmlns:a16="http://schemas.microsoft.com/office/drawing/2014/main" id="{C11ED0E0-AE16-EF07-F002-EB698D5C3E33}"/>
              </a:ext>
            </a:extLst>
          </p:cNvPr>
          <p:cNvSpPr>
            <a:spLocks noGrp="1"/>
          </p:cNvSpPr>
          <p:nvPr>
            <p:ph type="body" sz="quarter" idx="15"/>
          </p:nvPr>
        </p:nvSpPr>
        <p:spPr/>
        <p:txBody>
          <a:bodyPr/>
          <a:lstStyle/>
          <a:p>
            <a:r>
              <a:rPr lang="de-DE" sz="3200" dirty="0"/>
              <a:t>Index Maintenance</a:t>
            </a:r>
          </a:p>
        </p:txBody>
      </p:sp>
      <p:sp>
        <p:nvSpPr>
          <p:cNvPr id="9" name="Text Placeholder 8">
            <a:extLst>
              <a:ext uri="{FF2B5EF4-FFF2-40B4-BE49-F238E27FC236}">
                <a16:creationId xmlns:a16="http://schemas.microsoft.com/office/drawing/2014/main" id="{5C8C528D-A911-875E-3E8C-0F131EC3D449}"/>
              </a:ext>
            </a:extLst>
          </p:cNvPr>
          <p:cNvSpPr>
            <a:spLocks noGrp="1"/>
          </p:cNvSpPr>
          <p:nvPr>
            <p:ph type="body" sz="quarter" idx="17"/>
          </p:nvPr>
        </p:nvSpPr>
        <p:spPr/>
        <p:txBody>
          <a:bodyPr/>
          <a:lstStyle/>
          <a:p>
            <a:pPr>
              <a:spcAft>
                <a:spcPts val="400"/>
              </a:spcAft>
            </a:pPr>
            <a:r>
              <a:rPr lang="de-DE" sz="3200" dirty="0"/>
              <a:t>Job Configuration</a:t>
            </a:r>
          </a:p>
        </p:txBody>
      </p:sp>
      <p:sp>
        <p:nvSpPr>
          <p:cNvPr id="10" name="Text Placeholder 9">
            <a:extLst>
              <a:ext uri="{FF2B5EF4-FFF2-40B4-BE49-F238E27FC236}">
                <a16:creationId xmlns:a16="http://schemas.microsoft.com/office/drawing/2014/main" id="{9F833E6B-D4CE-E831-F7BE-96B24DCBE9F7}"/>
              </a:ext>
            </a:extLst>
          </p:cNvPr>
          <p:cNvSpPr>
            <a:spLocks noGrp="1"/>
          </p:cNvSpPr>
          <p:nvPr>
            <p:ph type="body" sz="quarter" idx="21"/>
          </p:nvPr>
        </p:nvSpPr>
        <p:spPr/>
        <p:txBody>
          <a:bodyPr/>
          <a:lstStyle/>
          <a:p>
            <a:pPr>
              <a:spcAft>
                <a:spcPts val="400"/>
              </a:spcAft>
            </a:pPr>
            <a:r>
              <a:rPr lang="de-DE" sz="3200" dirty="0"/>
              <a:t>Permissions ...</a:t>
            </a:r>
          </a:p>
        </p:txBody>
      </p:sp>
    </p:spTree>
    <p:extLst>
      <p:ext uri="{BB962C8B-B14F-4D97-AF65-F5344CB8AC3E}">
        <p14:creationId xmlns:p14="http://schemas.microsoft.com/office/powerpoint/2010/main" val="36390397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5CCDC-9385-9B43-B288-2E98259A2BB0}"/>
              </a:ext>
            </a:extLst>
          </p:cNvPr>
          <p:cNvSpPr>
            <a:spLocks noGrp="1"/>
          </p:cNvSpPr>
          <p:nvPr>
            <p:ph type="title"/>
          </p:nvPr>
        </p:nvSpPr>
        <p:spPr/>
        <p:txBody>
          <a:bodyPr>
            <a:normAutofit/>
          </a:bodyPr>
          <a:lstStyle/>
          <a:p>
            <a:r>
              <a:rPr lang="en-US" dirty="0">
                <a:solidFill>
                  <a:schemeClr val="tx1"/>
                </a:solidFill>
              </a:rPr>
              <a:t>Backup solutions</a:t>
            </a:r>
          </a:p>
        </p:txBody>
      </p:sp>
      <p:sp>
        <p:nvSpPr>
          <p:cNvPr id="5" name="Freeform: Shape 4">
            <a:extLst>
              <a:ext uri="{FF2B5EF4-FFF2-40B4-BE49-F238E27FC236}">
                <a16:creationId xmlns:a16="http://schemas.microsoft.com/office/drawing/2014/main" id="{443EC69F-A21A-038B-9CB8-9634EDFE52C2}"/>
              </a:ext>
            </a:extLst>
          </p:cNvPr>
          <p:cNvSpPr/>
          <p:nvPr/>
        </p:nvSpPr>
        <p:spPr>
          <a:xfrm>
            <a:off x="418644" y="2990296"/>
            <a:ext cx="5659117" cy="634641"/>
          </a:xfrm>
          <a:custGeom>
            <a:avLst/>
            <a:gdLst>
              <a:gd name="connsiteX0" fmla="*/ 0 w 4315781"/>
              <a:gd name="connsiteY0" fmla="*/ 0 h 647367"/>
              <a:gd name="connsiteX1" fmla="*/ 4315781 w 4315781"/>
              <a:gd name="connsiteY1" fmla="*/ 0 h 647367"/>
              <a:gd name="connsiteX2" fmla="*/ 4315781 w 4315781"/>
              <a:gd name="connsiteY2" fmla="*/ 647367 h 647367"/>
              <a:gd name="connsiteX3" fmla="*/ 0 w 4315781"/>
              <a:gd name="connsiteY3" fmla="*/ 647367 h 647367"/>
              <a:gd name="connsiteX4" fmla="*/ 0 w 4315781"/>
              <a:gd name="connsiteY4" fmla="*/ 0 h 64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5781" h="647367">
                <a:moveTo>
                  <a:pt x="0" y="0"/>
                </a:moveTo>
                <a:lnTo>
                  <a:pt x="4315781" y="0"/>
                </a:lnTo>
                <a:lnTo>
                  <a:pt x="4315781" y="647367"/>
                </a:lnTo>
                <a:lnTo>
                  <a:pt x="0" y="647367"/>
                </a:lnTo>
                <a:lnTo>
                  <a:pt x="0" y="0"/>
                </a:lnTo>
                <a:close/>
              </a:path>
            </a:pathLst>
          </a:custGeom>
          <a:solidFill>
            <a:srgbClr val="243A5E"/>
          </a:solidFill>
          <a:ln w="19050">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4464" tIns="89642" rIns="134464" bIns="89642" numCol="1" spcCol="1270" anchor="ctr" anchorCtr="0">
            <a:noAutofit/>
          </a:bodyPr>
          <a:lstStyle/>
          <a:p>
            <a:pPr defTabSz="1568676">
              <a:spcBef>
                <a:spcPct val="0"/>
              </a:spcBef>
              <a:spcAft>
                <a:spcPct val="35000"/>
              </a:spcAft>
              <a:defRPr b="1"/>
            </a:pPr>
            <a:r>
              <a:rPr lang="en-US" sz="2353" dirty="0">
                <a:solidFill>
                  <a:schemeClr val="bg1"/>
                </a:solidFill>
                <a:latin typeface="+mj-lt"/>
              </a:rPr>
              <a:t>Back up to URL</a:t>
            </a:r>
          </a:p>
        </p:txBody>
      </p:sp>
      <p:sp>
        <p:nvSpPr>
          <p:cNvPr id="6" name="Freeform: Shape 5">
            <a:extLst>
              <a:ext uri="{FF2B5EF4-FFF2-40B4-BE49-F238E27FC236}">
                <a16:creationId xmlns:a16="http://schemas.microsoft.com/office/drawing/2014/main" id="{E069F434-3F3B-8A58-345F-2440148D27A9}"/>
              </a:ext>
            </a:extLst>
          </p:cNvPr>
          <p:cNvSpPr/>
          <p:nvPr/>
        </p:nvSpPr>
        <p:spPr>
          <a:xfrm>
            <a:off x="418644" y="3624937"/>
            <a:ext cx="5659117" cy="2462087"/>
          </a:xfrm>
          <a:custGeom>
            <a:avLst/>
            <a:gdLst>
              <a:gd name="connsiteX0" fmla="*/ 0 w 4315781"/>
              <a:gd name="connsiteY0" fmla="*/ 0 h 1739326"/>
              <a:gd name="connsiteX1" fmla="*/ 4315781 w 4315781"/>
              <a:gd name="connsiteY1" fmla="*/ 0 h 1739326"/>
              <a:gd name="connsiteX2" fmla="*/ 4315781 w 4315781"/>
              <a:gd name="connsiteY2" fmla="*/ 1739326 h 1739326"/>
              <a:gd name="connsiteX3" fmla="*/ 0 w 4315781"/>
              <a:gd name="connsiteY3" fmla="*/ 1739326 h 1739326"/>
              <a:gd name="connsiteX4" fmla="*/ 0 w 4315781"/>
              <a:gd name="connsiteY4" fmla="*/ 0 h 173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5781" h="1739326">
                <a:moveTo>
                  <a:pt x="0" y="0"/>
                </a:moveTo>
                <a:lnTo>
                  <a:pt x="4315781" y="0"/>
                </a:lnTo>
                <a:lnTo>
                  <a:pt x="4315781" y="1739326"/>
                </a:lnTo>
                <a:lnTo>
                  <a:pt x="0" y="1739326"/>
                </a:lnTo>
                <a:lnTo>
                  <a:pt x="0" y="0"/>
                </a:lnTo>
                <a:close/>
              </a:path>
            </a:pathLst>
          </a:custGeom>
          <a:solidFill>
            <a:schemeClr val="bg1">
              <a:lumMod val="95000"/>
            </a:schemeClr>
          </a:solidFill>
          <a:ln w="19050">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4464" tIns="89642" rIns="134464" bIns="89642" numCol="1" spcCol="1270" anchor="t" anchorCtr="0">
            <a:noAutofit/>
          </a:bodyPr>
          <a:lstStyle/>
          <a:p>
            <a:pPr defTabSz="740764">
              <a:spcBef>
                <a:spcPct val="0"/>
              </a:spcBef>
              <a:spcAft>
                <a:spcPct val="35000"/>
              </a:spcAft>
            </a:pPr>
            <a:r>
              <a:rPr lang="en-US" sz="2157" dirty="0"/>
              <a:t>Allows you to use standard backup syntax to back up your databases to Azure Blob Storage service</a:t>
            </a:r>
          </a:p>
        </p:txBody>
      </p:sp>
      <p:sp>
        <p:nvSpPr>
          <p:cNvPr id="7" name="Freeform: Shape 6">
            <a:extLst>
              <a:ext uri="{FF2B5EF4-FFF2-40B4-BE49-F238E27FC236}">
                <a16:creationId xmlns:a16="http://schemas.microsoft.com/office/drawing/2014/main" id="{CE558532-510D-F6F1-BE95-1B3AE8277F11}"/>
              </a:ext>
            </a:extLst>
          </p:cNvPr>
          <p:cNvSpPr/>
          <p:nvPr/>
        </p:nvSpPr>
        <p:spPr>
          <a:xfrm>
            <a:off x="6248080" y="2990296"/>
            <a:ext cx="5525277" cy="634641"/>
          </a:xfrm>
          <a:custGeom>
            <a:avLst/>
            <a:gdLst>
              <a:gd name="connsiteX0" fmla="*/ 0 w 4315781"/>
              <a:gd name="connsiteY0" fmla="*/ 0 h 647367"/>
              <a:gd name="connsiteX1" fmla="*/ 4315781 w 4315781"/>
              <a:gd name="connsiteY1" fmla="*/ 0 h 647367"/>
              <a:gd name="connsiteX2" fmla="*/ 4315781 w 4315781"/>
              <a:gd name="connsiteY2" fmla="*/ 647367 h 647367"/>
              <a:gd name="connsiteX3" fmla="*/ 0 w 4315781"/>
              <a:gd name="connsiteY3" fmla="*/ 647367 h 647367"/>
              <a:gd name="connsiteX4" fmla="*/ 0 w 4315781"/>
              <a:gd name="connsiteY4" fmla="*/ 0 h 647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5781" h="647367">
                <a:moveTo>
                  <a:pt x="0" y="0"/>
                </a:moveTo>
                <a:lnTo>
                  <a:pt x="4315781" y="0"/>
                </a:lnTo>
                <a:lnTo>
                  <a:pt x="4315781" y="647367"/>
                </a:lnTo>
                <a:lnTo>
                  <a:pt x="0" y="647367"/>
                </a:lnTo>
                <a:lnTo>
                  <a:pt x="0" y="0"/>
                </a:lnTo>
                <a:close/>
              </a:path>
            </a:pathLst>
          </a:custGeom>
          <a:solidFill>
            <a:srgbClr val="243A5E"/>
          </a:solidFill>
          <a:ln w="19050">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4464" tIns="89642" rIns="134464" bIns="89642" numCol="1" spcCol="1270" anchor="ctr" anchorCtr="0">
            <a:noAutofit/>
          </a:bodyPr>
          <a:lstStyle/>
          <a:p>
            <a:pPr defTabSz="1568676">
              <a:spcBef>
                <a:spcPct val="0"/>
              </a:spcBef>
              <a:spcAft>
                <a:spcPct val="35000"/>
              </a:spcAft>
              <a:defRPr b="1"/>
            </a:pPr>
            <a:r>
              <a:rPr lang="en-US" sz="2353" dirty="0">
                <a:solidFill>
                  <a:schemeClr val="bg1"/>
                </a:solidFill>
                <a:latin typeface="+mj-lt"/>
              </a:rPr>
              <a:t>Azure Backup</a:t>
            </a:r>
          </a:p>
        </p:txBody>
      </p:sp>
      <p:sp>
        <p:nvSpPr>
          <p:cNvPr id="8" name="Freeform: Shape 7">
            <a:extLst>
              <a:ext uri="{FF2B5EF4-FFF2-40B4-BE49-F238E27FC236}">
                <a16:creationId xmlns:a16="http://schemas.microsoft.com/office/drawing/2014/main" id="{893F1EF9-12EA-2E2B-D4EB-767D8A0BADC6}"/>
              </a:ext>
            </a:extLst>
          </p:cNvPr>
          <p:cNvSpPr/>
          <p:nvPr/>
        </p:nvSpPr>
        <p:spPr>
          <a:xfrm>
            <a:off x="6248080" y="3624937"/>
            <a:ext cx="5525277" cy="2462087"/>
          </a:xfrm>
          <a:custGeom>
            <a:avLst/>
            <a:gdLst>
              <a:gd name="connsiteX0" fmla="*/ 0 w 4315781"/>
              <a:gd name="connsiteY0" fmla="*/ 0 h 1739326"/>
              <a:gd name="connsiteX1" fmla="*/ 4315781 w 4315781"/>
              <a:gd name="connsiteY1" fmla="*/ 0 h 1739326"/>
              <a:gd name="connsiteX2" fmla="*/ 4315781 w 4315781"/>
              <a:gd name="connsiteY2" fmla="*/ 1739326 h 1739326"/>
              <a:gd name="connsiteX3" fmla="*/ 0 w 4315781"/>
              <a:gd name="connsiteY3" fmla="*/ 1739326 h 1739326"/>
              <a:gd name="connsiteX4" fmla="*/ 0 w 4315781"/>
              <a:gd name="connsiteY4" fmla="*/ 0 h 1739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5781" h="1739326">
                <a:moveTo>
                  <a:pt x="0" y="0"/>
                </a:moveTo>
                <a:lnTo>
                  <a:pt x="4315781" y="0"/>
                </a:lnTo>
                <a:lnTo>
                  <a:pt x="4315781" y="1739326"/>
                </a:lnTo>
                <a:lnTo>
                  <a:pt x="0" y="1739326"/>
                </a:lnTo>
                <a:lnTo>
                  <a:pt x="0" y="0"/>
                </a:lnTo>
                <a:close/>
              </a:path>
            </a:pathLst>
          </a:custGeom>
          <a:solidFill>
            <a:schemeClr val="bg1">
              <a:lumMod val="95000"/>
            </a:schemeClr>
          </a:solidFill>
          <a:ln w="19050">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4464" tIns="89642" rIns="134464" bIns="89642" numCol="1" spcCol="1270" anchor="t" anchorCtr="0">
            <a:noAutofit/>
          </a:bodyPr>
          <a:lstStyle/>
          <a:p>
            <a:pPr defTabSz="740764">
              <a:spcBef>
                <a:spcPct val="0"/>
              </a:spcBef>
              <a:spcAft>
                <a:spcPct val="35000"/>
              </a:spcAft>
            </a:pPr>
            <a:r>
              <a:rPr lang="en-US" sz="2157" dirty="0"/>
              <a:t>Offers a complete enterprise backup solution that automatically handles your backups across your infrastructure</a:t>
            </a:r>
          </a:p>
        </p:txBody>
      </p:sp>
      <p:sp>
        <p:nvSpPr>
          <p:cNvPr id="13" name="Rectangle 12">
            <a:extLst>
              <a:ext uri="{FF2B5EF4-FFF2-40B4-BE49-F238E27FC236}">
                <a16:creationId xmlns:a16="http://schemas.microsoft.com/office/drawing/2014/main" id="{B4C3CF89-7B20-075A-EE9A-7BFFA9A9872E}"/>
              </a:ext>
            </a:extLst>
          </p:cNvPr>
          <p:cNvSpPr/>
          <p:nvPr/>
        </p:nvSpPr>
        <p:spPr>
          <a:xfrm>
            <a:off x="418644" y="1320598"/>
            <a:ext cx="11354713" cy="1270675"/>
          </a:xfrm>
          <a:prstGeom prst="rect">
            <a:avLst/>
          </a:prstGeom>
          <a:solidFill>
            <a:schemeClr val="bg1">
              <a:lumMod val="9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9285" tIns="134464" rIns="179285" bIns="134464" numCol="1" spcCol="1270" anchor="t" anchorCtr="0">
            <a:noAutofit/>
          </a:bodyPr>
          <a:lstStyle/>
          <a:p>
            <a:pPr defTabSz="653615">
              <a:spcBef>
                <a:spcPct val="0"/>
              </a:spcBef>
              <a:spcAft>
                <a:spcPct val="35000"/>
              </a:spcAft>
            </a:pPr>
            <a:r>
              <a:rPr lang="en-US" sz="2157" dirty="0">
                <a:solidFill>
                  <a:schemeClr val="tx1"/>
                </a:solidFill>
              </a:rPr>
              <a:t>In recent releases of SQL Server, Microsoft has introduced several features to support running SQL Server in an Azure virtual machine.</a:t>
            </a:r>
          </a:p>
        </p:txBody>
      </p:sp>
    </p:spTree>
    <p:extLst>
      <p:ext uri="{BB962C8B-B14F-4D97-AF65-F5344CB8AC3E}">
        <p14:creationId xmlns:p14="http://schemas.microsoft.com/office/powerpoint/2010/main" val="4159607126"/>
      </p:ext>
    </p:extLst>
  </p:cSld>
  <p:clrMapOvr>
    <a:masterClrMapping/>
  </p:clrMapOvr>
  <p:transition>
    <p:fade/>
  </p:transition>
</p:sld>
</file>

<file path=ppt/theme/theme1.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2717</Words>
  <Application>Microsoft Office PowerPoint</Application>
  <PresentationFormat>Breitbild</PresentationFormat>
  <Paragraphs>443</Paragraphs>
  <Slides>34</Slides>
  <Notes>16</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34</vt:i4>
      </vt:variant>
    </vt:vector>
  </HeadingPairs>
  <TitlesOfParts>
    <vt:vector size="44" baseType="lpstr">
      <vt:lpstr>Arial</vt:lpstr>
      <vt:lpstr>Calibri</vt:lpstr>
      <vt:lpstr>Consolas</vt:lpstr>
      <vt:lpstr>Courier New</vt:lpstr>
      <vt:lpstr>Segoe UI</vt:lpstr>
      <vt:lpstr>Segoe UI Light</vt:lpstr>
      <vt:lpstr>Segoe UI Semibold</vt:lpstr>
      <vt:lpstr>Times New Roman</vt:lpstr>
      <vt:lpstr>Wingdings</vt:lpstr>
      <vt:lpstr>Microsoft Azure Template</vt:lpstr>
      <vt:lpstr>          Willkommen</vt:lpstr>
      <vt:lpstr>about me</vt:lpstr>
      <vt:lpstr>Analysesystem</vt:lpstr>
      <vt:lpstr>Batch-/Streamingdaten</vt:lpstr>
      <vt:lpstr>Datenrollen</vt:lpstr>
      <vt:lpstr>Allgemeine Tools – Datenbankadministrator</vt:lpstr>
      <vt:lpstr>Identifizieren von Anwendungsfällen für relationale Daten</vt:lpstr>
      <vt:lpstr>erste Aufgaben eines SQL Admins</vt:lpstr>
      <vt:lpstr>Backup solutions</vt:lpstr>
      <vt:lpstr>Indexe</vt:lpstr>
      <vt:lpstr>Elastic Jobs (preview)</vt:lpstr>
      <vt:lpstr>Elastic Jobs (preview)</vt:lpstr>
      <vt:lpstr>Permissions</vt:lpstr>
      <vt:lpstr>Azure Services</vt:lpstr>
      <vt:lpstr>Was sind Azure Data Services?</vt:lpstr>
      <vt:lpstr>Azure SQL platform</vt:lpstr>
      <vt:lpstr>SQL Server auf Azure Virtual Machines</vt:lpstr>
      <vt:lpstr>SQL Server in Azure-Bereitstellungsoptionen für virtuelle Computer</vt:lpstr>
      <vt:lpstr>Azure SQL-DB</vt:lpstr>
      <vt:lpstr>Verwaltete Azure SQL-Datenbankinstanz</vt:lpstr>
      <vt:lpstr>Verwaltete Azure SQL-Datenbank-Instanz oder Azure  SQL-Datenbank</vt:lpstr>
      <vt:lpstr>Relationale Datendienste konfigurieren.</vt:lpstr>
      <vt:lpstr>Konnektivität und Firewalls</vt:lpstr>
      <vt:lpstr>Netzwerksicherheit - SQL-Datenbank</vt:lpstr>
      <vt:lpstr>Authentifizierung und Zugriffssteuerung</vt:lpstr>
      <vt:lpstr>Switch to …</vt:lpstr>
      <vt:lpstr>.. und jetzt die Umsetzung</vt:lpstr>
      <vt:lpstr>Umsetzung</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2020-11-23T20:47:11Z</dcterms:created>
  <dcterms:modified xsi:type="dcterms:W3CDTF">2022-11-09T08:16:11Z</dcterms:modified>
</cp:coreProperties>
</file>